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20" Type="http://schemas.openxmlformats.org/officeDocument/2006/relationships/slide" Target="slides/slide14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1289346584_2_143:notes"/>
          <p:cNvSpPr txBox="1"/>
          <p:nvPr>
            <p:ph idx="1" type="body"/>
          </p:nvPr>
        </p:nvSpPr>
        <p:spPr>
          <a:xfrm>
            <a:off x="685494" y="4344358"/>
            <a:ext cx="5487013" cy="4113169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g11289346584_2_143:notes"/>
          <p:cNvSpPr/>
          <p:nvPr>
            <p:ph idx="2" type="sldImg"/>
          </p:nvPr>
        </p:nvSpPr>
        <p:spPr>
          <a:xfrm>
            <a:off x="428625" y="686405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1289346584_2_160:notes"/>
          <p:cNvSpPr txBox="1"/>
          <p:nvPr>
            <p:ph idx="1" type="body"/>
          </p:nvPr>
        </p:nvSpPr>
        <p:spPr>
          <a:xfrm>
            <a:off x="685494" y="4344358"/>
            <a:ext cx="5487013" cy="4113169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g11289346584_2_160:notes"/>
          <p:cNvSpPr/>
          <p:nvPr>
            <p:ph idx="2" type="sldImg"/>
          </p:nvPr>
        </p:nvSpPr>
        <p:spPr>
          <a:xfrm>
            <a:off x="428625" y="686405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289346584_2_165:notes"/>
          <p:cNvSpPr/>
          <p:nvPr>
            <p:ph idx="2" type="sldImg"/>
          </p:nvPr>
        </p:nvSpPr>
        <p:spPr>
          <a:xfrm>
            <a:off x="428625" y="686405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232" name="Google Shape;232;g11289346584_2_165:notes"/>
          <p:cNvSpPr txBox="1"/>
          <p:nvPr>
            <p:ph idx="1" type="body"/>
          </p:nvPr>
        </p:nvSpPr>
        <p:spPr>
          <a:xfrm>
            <a:off x="685494" y="4344358"/>
            <a:ext cx="5487013" cy="4113169"/>
          </a:xfrm>
          <a:prstGeom prst="rect">
            <a:avLst/>
          </a:prstGeom>
          <a:noFill/>
          <a:ln>
            <a:noFill/>
          </a:ln>
        </p:spPr>
        <p:txBody>
          <a:bodyPr anchorCtr="0" anchor="t" bIns="45550" lIns="91100" spcFirstLastPara="1" rIns="91100" wrap="square" tIns="455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Demo:</a:t>
            </a:r>
            <a:endParaRPr sz="1300"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300"/>
              <a:t>Run constraint.jar or constraint.exe, load the 5 queens problem.</a:t>
            </a:r>
            <a:endParaRPr sz="1300"/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/>
              <a:t>Demo is just showing the n-queens applet as illustration of constraint graph, but later in lecture we’ll interact with the applet.</a:t>
            </a:r>
            <a:endParaRPr sz="1300"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300"/>
              <a:t>aispace.org will have the latest version</a:t>
            </a:r>
            <a:endParaRPr sz="1300"/>
          </a:p>
        </p:txBody>
      </p:sp>
      <p:sp>
        <p:nvSpPr>
          <p:cNvPr id="233" name="Google Shape;233;g11289346584_2_165:notes"/>
          <p:cNvSpPr txBox="1"/>
          <p:nvPr>
            <p:ph idx="12" type="sldNum"/>
          </p:nvPr>
        </p:nvSpPr>
        <p:spPr>
          <a:xfrm>
            <a:off x="3884463" y="8685878"/>
            <a:ext cx="2972004" cy="456704"/>
          </a:xfrm>
          <a:prstGeom prst="rect">
            <a:avLst/>
          </a:prstGeom>
          <a:noFill/>
          <a:ln>
            <a:noFill/>
          </a:ln>
        </p:spPr>
        <p:txBody>
          <a:bodyPr anchorCtr="0" anchor="b" bIns="45550" lIns="91100" spcFirstLastPara="1" rIns="91100" wrap="square" tIns="455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300"/>
              <a:t>‹#›</a:t>
            </a:fld>
            <a:endParaRPr sz="130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11289346584_2_173:notes"/>
          <p:cNvSpPr/>
          <p:nvPr>
            <p:ph idx="2" type="sldImg"/>
          </p:nvPr>
        </p:nvSpPr>
        <p:spPr>
          <a:xfrm>
            <a:off x="428625" y="686405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241" name="Google Shape;241;g11289346584_2_173:notes"/>
          <p:cNvSpPr txBox="1"/>
          <p:nvPr>
            <p:ph idx="1" type="body"/>
          </p:nvPr>
        </p:nvSpPr>
        <p:spPr>
          <a:xfrm>
            <a:off x="685494" y="4344358"/>
            <a:ext cx="5487013" cy="4113169"/>
          </a:xfrm>
          <a:prstGeom prst="rect">
            <a:avLst/>
          </a:prstGeom>
          <a:noFill/>
          <a:ln>
            <a:noFill/>
          </a:ln>
        </p:spPr>
        <p:txBody>
          <a:bodyPr anchorCtr="0" anchor="t" bIns="45550" lIns="91100" spcFirstLastPara="1" rIns="91100" wrap="square" tIns="455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Note: the n-queens demo is used later as a demo; at this stage in lecture just the above is shown and talked about without engaging in any interaction with the applet.</a:t>
            </a:r>
            <a:endParaRPr sz="1300"/>
          </a:p>
        </p:txBody>
      </p:sp>
      <p:sp>
        <p:nvSpPr>
          <p:cNvPr id="242" name="Google Shape;242;g11289346584_2_173:notes"/>
          <p:cNvSpPr txBox="1"/>
          <p:nvPr>
            <p:ph idx="12" type="sldNum"/>
          </p:nvPr>
        </p:nvSpPr>
        <p:spPr>
          <a:xfrm>
            <a:off x="3884463" y="8685878"/>
            <a:ext cx="2972004" cy="456704"/>
          </a:xfrm>
          <a:prstGeom prst="rect">
            <a:avLst/>
          </a:prstGeom>
          <a:noFill/>
          <a:ln>
            <a:noFill/>
          </a:ln>
        </p:spPr>
        <p:txBody>
          <a:bodyPr anchorCtr="0" anchor="b" bIns="45550" lIns="91100" spcFirstLastPara="1" rIns="91100" wrap="square" tIns="455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300"/>
              <a:t>‹#›</a:t>
            </a:fld>
            <a:endParaRPr sz="130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1289346584_2_179:notes"/>
          <p:cNvSpPr/>
          <p:nvPr>
            <p:ph idx="2" type="sldImg"/>
          </p:nvPr>
        </p:nvSpPr>
        <p:spPr>
          <a:xfrm>
            <a:off x="428625" y="686405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48" name="Google Shape;248;g11289346584_2_179:notes"/>
          <p:cNvSpPr txBox="1"/>
          <p:nvPr>
            <p:ph idx="1" type="body"/>
          </p:nvPr>
        </p:nvSpPr>
        <p:spPr>
          <a:xfrm>
            <a:off x="685494" y="4344358"/>
            <a:ext cx="5487013" cy="4113169"/>
          </a:xfrm>
          <a:prstGeom prst="rect">
            <a:avLst/>
          </a:prstGeom>
          <a:noFill/>
          <a:ln>
            <a:noFill/>
          </a:ln>
        </p:spPr>
        <p:txBody>
          <a:bodyPr anchorCtr="0" anchor="t" bIns="45550" lIns="91100" spcFirstLastPara="1" rIns="91100" wrap="square" tIns="455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Arial"/>
                <a:ea typeface="Arial"/>
                <a:cs typeface="Arial"/>
                <a:sym typeface="Arial"/>
              </a:rPr>
              <a:t>0=7, R=4, W=6, U=2, T=8, F=1; 867 + 867 = 1734</a:t>
            </a:r>
            <a:endParaRPr sz="1300"/>
          </a:p>
        </p:txBody>
      </p:sp>
      <p:sp>
        <p:nvSpPr>
          <p:cNvPr id="249" name="Google Shape;249;g11289346584_2_179:notes"/>
          <p:cNvSpPr txBox="1"/>
          <p:nvPr>
            <p:ph idx="12" type="sldNum"/>
          </p:nvPr>
        </p:nvSpPr>
        <p:spPr>
          <a:xfrm>
            <a:off x="3884463" y="8685878"/>
            <a:ext cx="2972004" cy="456704"/>
          </a:xfrm>
          <a:prstGeom prst="rect">
            <a:avLst/>
          </a:prstGeom>
          <a:noFill/>
          <a:ln>
            <a:noFill/>
          </a:ln>
        </p:spPr>
        <p:txBody>
          <a:bodyPr anchorCtr="0" anchor="b" bIns="45550" lIns="91100" spcFirstLastPara="1" rIns="91100" wrap="square" tIns="455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300">
                <a:latin typeface="Arial"/>
                <a:ea typeface="Arial"/>
                <a:cs typeface="Arial"/>
                <a:sym typeface="Arial"/>
              </a:rPr>
              <a:t>‹#›</a:t>
            </a:fld>
            <a:endParaRPr sz="13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1289346584_2_193:notes"/>
          <p:cNvSpPr txBox="1"/>
          <p:nvPr>
            <p:ph idx="1" type="body"/>
          </p:nvPr>
        </p:nvSpPr>
        <p:spPr>
          <a:xfrm>
            <a:off x="685494" y="4344358"/>
            <a:ext cx="5487013" cy="4113169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g11289346584_2_193:notes"/>
          <p:cNvSpPr/>
          <p:nvPr>
            <p:ph idx="2" type="sldImg"/>
          </p:nvPr>
        </p:nvSpPr>
        <p:spPr>
          <a:xfrm>
            <a:off x="428625" y="686405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11289346584_2_229:notes"/>
          <p:cNvSpPr/>
          <p:nvPr>
            <p:ph idx="2" type="sldImg"/>
          </p:nvPr>
        </p:nvSpPr>
        <p:spPr>
          <a:xfrm>
            <a:off x="428625" y="686405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300" name="Google Shape;300;g11289346584_2_229:notes"/>
          <p:cNvSpPr txBox="1"/>
          <p:nvPr>
            <p:ph idx="1" type="body"/>
          </p:nvPr>
        </p:nvSpPr>
        <p:spPr>
          <a:xfrm>
            <a:off x="685494" y="4344358"/>
            <a:ext cx="5487013" cy="4113169"/>
          </a:xfrm>
          <a:prstGeom prst="rect">
            <a:avLst/>
          </a:prstGeom>
          <a:noFill/>
          <a:ln>
            <a:noFill/>
          </a:ln>
        </p:spPr>
        <p:txBody>
          <a:bodyPr anchorCtr="0" anchor="t" bIns="45550" lIns="91100" spcFirstLastPara="1" rIns="91100" wrap="square" tIns="4555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lnSpc>
                <a:spcPct val="8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lnSpc>
                <a:spcPct val="8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301" name="Google Shape;301;g11289346584_2_229:notes"/>
          <p:cNvSpPr txBox="1"/>
          <p:nvPr>
            <p:ph idx="12" type="sldNum"/>
          </p:nvPr>
        </p:nvSpPr>
        <p:spPr>
          <a:xfrm>
            <a:off x="3884463" y="8685878"/>
            <a:ext cx="2972004" cy="456704"/>
          </a:xfrm>
          <a:prstGeom prst="rect">
            <a:avLst/>
          </a:prstGeom>
          <a:noFill/>
          <a:ln>
            <a:noFill/>
          </a:ln>
        </p:spPr>
        <p:txBody>
          <a:bodyPr anchorCtr="0" anchor="b" bIns="45550" lIns="91100" spcFirstLastPara="1" rIns="91100" wrap="square" tIns="455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300"/>
              <a:t>‹#›</a:t>
            </a:fld>
            <a:endParaRPr sz="130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11289346584_2_244:notes"/>
          <p:cNvSpPr txBox="1"/>
          <p:nvPr>
            <p:ph idx="1" type="body"/>
          </p:nvPr>
        </p:nvSpPr>
        <p:spPr>
          <a:xfrm>
            <a:off x="685494" y="4344358"/>
            <a:ext cx="5487013" cy="4113169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g11289346584_2_244:notes"/>
          <p:cNvSpPr/>
          <p:nvPr>
            <p:ph idx="2" type="sldImg"/>
          </p:nvPr>
        </p:nvSpPr>
        <p:spPr>
          <a:xfrm>
            <a:off x="428625" y="686405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11289346584_2_249:notes"/>
          <p:cNvSpPr txBox="1"/>
          <p:nvPr>
            <p:ph idx="1" type="body"/>
          </p:nvPr>
        </p:nvSpPr>
        <p:spPr>
          <a:xfrm>
            <a:off x="685494" y="4344358"/>
            <a:ext cx="5487013" cy="4113169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g11289346584_2_249:notes"/>
          <p:cNvSpPr/>
          <p:nvPr>
            <p:ph idx="2" type="sldImg"/>
          </p:nvPr>
        </p:nvSpPr>
        <p:spPr>
          <a:xfrm>
            <a:off x="428625" y="686405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11289346584_2_256:notes"/>
          <p:cNvSpPr txBox="1"/>
          <p:nvPr>
            <p:ph idx="1" type="body"/>
          </p:nvPr>
        </p:nvSpPr>
        <p:spPr>
          <a:xfrm>
            <a:off x="685494" y="4344358"/>
            <a:ext cx="5487013" cy="4113169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g11289346584_2_256:notes"/>
          <p:cNvSpPr/>
          <p:nvPr>
            <p:ph idx="2" type="sldImg"/>
          </p:nvPr>
        </p:nvSpPr>
        <p:spPr>
          <a:xfrm>
            <a:off x="428625" y="686405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11289346584_2_76:notes"/>
          <p:cNvSpPr txBox="1"/>
          <p:nvPr>
            <p:ph idx="1" type="body"/>
          </p:nvPr>
        </p:nvSpPr>
        <p:spPr>
          <a:xfrm>
            <a:off x="685494" y="4344358"/>
            <a:ext cx="5487013" cy="4113169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g11289346584_2_76:notes"/>
          <p:cNvSpPr/>
          <p:nvPr>
            <p:ph idx="2" type="sldImg"/>
          </p:nvPr>
        </p:nvSpPr>
        <p:spPr>
          <a:xfrm>
            <a:off x="428625" y="686405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11289346584_2_264:notes"/>
          <p:cNvSpPr txBox="1"/>
          <p:nvPr>
            <p:ph idx="1" type="body"/>
          </p:nvPr>
        </p:nvSpPr>
        <p:spPr>
          <a:xfrm>
            <a:off x="685494" y="4344358"/>
            <a:ext cx="5487013" cy="4113169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g11289346584_2_264:notes"/>
          <p:cNvSpPr/>
          <p:nvPr>
            <p:ph idx="2" type="sldImg"/>
          </p:nvPr>
        </p:nvSpPr>
        <p:spPr>
          <a:xfrm>
            <a:off x="428625" y="686405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11289346584_2_270:notes"/>
          <p:cNvSpPr txBox="1"/>
          <p:nvPr>
            <p:ph idx="1" type="body"/>
          </p:nvPr>
        </p:nvSpPr>
        <p:spPr>
          <a:xfrm>
            <a:off x="685494" y="4344358"/>
            <a:ext cx="5487013" cy="4113169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g11289346584_2_270:notes"/>
          <p:cNvSpPr/>
          <p:nvPr>
            <p:ph idx="2" type="sldImg"/>
          </p:nvPr>
        </p:nvSpPr>
        <p:spPr>
          <a:xfrm>
            <a:off x="428625" y="686405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11289346584_2_276:notes"/>
          <p:cNvSpPr txBox="1"/>
          <p:nvPr>
            <p:ph idx="1" type="body"/>
          </p:nvPr>
        </p:nvSpPr>
        <p:spPr>
          <a:xfrm>
            <a:off x="685494" y="4344358"/>
            <a:ext cx="5487013" cy="4113169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g11289346584_2_276:notes"/>
          <p:cNvSpPr/>
          <p:nvPr>
            <p:ph idx="2" type="sldImg"/>
          </p:nvPr>
        </p:nvSpPr>
        <p:spPr>
          <a:xfrm>
            <a:off x="428625" y="686405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11289346584_2_282:notes"/>
          <p:cNvSpPr/>
          <p:nvPr>
            <p:ph idx="2" type="sldImg"/>
          </p:nvPr>
        </p:nvSpPr>
        <p:spPr>
          <a:xfrm>
            <a:off x="428625" y="686405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360" name="Google Shape;360;g11289346584_2_282:notes"/>
          <p:cNvSpPr txBox="1"/>
          <p:nvPr>
            <p:ph idx="1" type="body"/>
          </p:nvPr>
        </p:nvSpPr>
        <p:spPr>
          <a:xfrm>
            <a:off x="685494" y="4344358"/>
            <a:ext cx="5487013" cy="4113169"/>
          </a:xfrm>
          <a:prstGeom prst="rect">
            <a:avLst/>
          </a:prstGeom>
          <a:noFill/>
          <a:ln>
            <a:noFill/>
          </a:ln>
        </p:spPr>
        <p:txBody>
          <a:bodyPr anchorCtr="0" anchor="t" bIns="45550" lIns="91100" spcFirstLastPara="1" rIns="91100" wrap="square" tIns="455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Demo: </a:t>
            </a:r>
            <a:endParaRPr sz="1300"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300"/>
              <a:t>CS188 javascript demos -&gt; source -&gt; exercises -&gt; csps -&gt; CSPs demos -&gt; CSPs demos.html</a:t>
            </a:r>
            <a:endParaRPr sz="1300"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300"/>
              <a:t>Settings:</a:t>
            </a:r>
            <a:endParaRPr sz="1300"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300"/>
              <a:t>Graph = Simple</a:t>
            </a:r>
            <a:endParaRPr sz="1300"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300"/>
              <a:t>Algorithm = Naïve Search</a:t>
            </a:r>
            <a:endParaRPr sz="1300"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300"/>
              <a:t>Ordering = None</a:t>
            </a:r>
            <a:endParaRPr sz="1300"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300"/>
              <a:t>Filtering = None</a:t>
            </a:r>
            <a:endParaRPr sz="1300"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361" name="Google Shape;361;g11289346584_2_282:notes"/>
          <p:cNvSpPr txBox="1"/>
          <p:nvPr>
            <p:ph idx="12" type="sldNum"/>
          </p:nvPr>
        </p:nvSpPr>
        <p:spPr>
          <a:xfrm>
            <a:off x="3884463" y="8685878"/>
            <a:ext cx="2972004" cy="456704"/>
          </a:xfrm>
          <a:prstGeom prst="rect">
            <a:avLst/>
          </a:prstGeom>
          <a:noFill/>
          <a:ln>
            <a:noFill/>
          </a:ln>
        </p:spPr>
        <p:txBody>
          <a:bodyPr anchorCtr="0" anchor="b" bIns="45550" lIns="91100" spcFirstLastPara="1" rIns="91100" wrap="square" tIns="455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300"/>
              <a:t>‹#›</a:t>
            </a:fld>
            <a:endParaRPr sz="130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11289346584_2_290:notes"/>
          <p:cNvSpPr txBox="1"/>
          <p:nvPr>
            <p:ph idx="1" type="body"/>
          </p:nvPr>
        </p:nvSpPr>
        <p:spPr>
          <a:xfrm>
            <a:off x="685494" y="4344358"/>
            <a:ext cx="5487013" cy="4113169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g11289346584_2_290:notes"/>
          <p:cNvSpPr/>
          <p:nvPr>
            <p:ph idx="2" type="sldImg"/>
          </p:nvPr>
        </p:nvSpPr>
        <p:spPr>
          <a:xfrm>
            <a:off x="428625" y="686405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11289346584_2_295:notes"/>
          <p:cNvSpPr txBox="1"/>
          <p:nvPr>
            <p:ph idx="1" type="body"/>
          </p:nvPr>
        </p:nvSpPr>
        <p:spPr>
          <a:xfrm>
            <a:off x="685494" y="4344358"/>
            <a:ext cx="5487013" cy="4113169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g11289346584_2_295:notes"/>
          <p:cNvSpPr/>
          <p:nvPr>
            <p:ph idx="2" type="sldImg"/>
          </p:nvPr>
        </p:nvSpPr>
        <p:spPr>
          <a:xfrm>
            <a:off x="428625" y="686405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11289346584_2_300:notes"/>
          <p:cNvSpPr txBox="1"/>
          <p:nvPr>
            <p:ph idx="1" type="body"/>
          </p:nvPr>
        </p:nvSpPr>
        <p:spPr>
          <a:xfrm>
            <a:off x="685494" y="4344358"/>
            <a:ext cx="5487013" cy="4113169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g11289346584_2_300:notes"/>
          <p:cNvSpPr/>
          <p:nvPr>
            <p:ph idx="2" type="sldImg"/>
          </p:nvPr>
        </p:nvSpPr>
        <p:spPr>
          <a:xfrm>
            <a:off x="428625" y="686405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11289346584_2_306:notes"/>
          <p:cNvSpPr txBox="1"/>
          <p:nvPr>
            <p:ph idx="1" type="body"/>
          </p:nvPr>
        </p:nvSpPr>
        <p:spPr>
          <a:xfrm>
            <a:off x="685494" y="4344358"/>
            <a:ext cx="5487013" cy="4113169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g11289346584_2_306:notes"/>
          <p:cNvSpPr/>
          <p:nvPr>
            <p:ph idx="2" type="sldImg"/>
          </p:nvPr>
        </p:nvSpPr>
        <p:spPr>
          <a:xfrm>
            <a:off x="428625" y="686405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11289346584_2_311:notes"/>
          <p:cNvSpPr txBox="1"/>
          <p:nvPr>
            <p:ph idx="1" type="body"/>
          </p:nvPr>
        </p:nvSpPr>
        <p:spPr>
          <a:xfrm>
            <a:off x="685494" y="4344358"/>
            <a:ext cx="5487013" cy="4113169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g11289346584_2_311:notes"/>
          <p:cNvSpPr/>
          <p:nvPr>
            <p:ph idx="2" type="sldImg"/>
          </p:nvPr>
        </p:nvSpPr>
        <p:spPr>
          <a:xfrm>
            <a:off x="428625" y="686405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11289346584_2_320:notes"/>
          <p:cNvSpPr/>
          <p:nvPr>
            <p:ph idx="2" type="sldImg"/>
          </p:nvPr>
        </p:nvSpPr>
        <p:spPr>
          <a:xfrm>
            <a:off x="428625" y="686405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404" name="Google Shape;404;g11289346584_2_320:notes"/>
          <p:cNvSpPr txBox="1"/>
          <p:nvPr>
            <p:ph idx="1" type="body"/>
          </p:nvPr>
        </p:nvSpPr>
        <p:spPr>
          <a:xfrm>
            <a:off x="685494" y="4344358"/>
            <a:ext cx="5487013" cy="4113169"/>
          </a:xfrm>
          <a:prstGeom prst="rect">
            <a:avLst/>
          </a:prstGeom>
          <a:noFill/>
          <a:ln>
            <a:noFill/>
          </a:ln>
        </p:spPr>
        <p:txBody>
          <a:bodyPr anchorCtr="0" anchor="t" bIns="45550" lIns="91100" spcFirstLastPara="1" rIns="91100" wrap="square" tIns="455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Demo: </a:t>
            </a:r>
            <a:endParaRPr sz="1300"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300"/>
              <a:t>CS188 javascript demos -&gt; source -&gt; exercises -&gt; csps -&gt; CSPs demos -&gt; CSPs demos.html</a:t>
            </a:r>
            <a:endParaRPr sz="1300"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300"/>
              <a:t>Settings:</a:t>
            </a:r>
            <a:endParaRPr sz="1300"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300"/>
              <a:t>Graph = Simple</a:t>
            </a:r>
            <a:endParaRPr sz="1300"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300"/>
              <a:t>Algorithm = Backtracking</a:t>
            </a:r>
            <a:endParaRPr sz="1300"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300"/>
              <a:t>Ordering = None</a:t>
            </a:r>
            <a:endParaRPr sz="1300"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300"/>
              <a:t>Filtering = None</a:t>
            </a:r>
            <a:endParaRPr sz="1300"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405" name="Google Shape;405;g11289346584_2_320:notes"/>
          <p:cNvSpPr txBox="1"/>
          <p:nvPr>
            <p:ph idx="12" type="sldNum"/>
          </p:nvPr>
        </p:nvSpPr>
        <p:spPr>
          <a:xfrm>
            <a:off x="3884463" y="8685878"/>
            <a:ext cx="2972004" cy="456704"/>
          </a:xfrm>
          <a:prstGeom prst="rect">
            <a:avLst/>
          </a:prstGeom>
          <a:noFill/>
          <a:ln>
            <a:noFill/>
          </a:ln>
        </p:spPr>
        <p:txBody>
          <a:bodyPr anchorCtr="0" anchor="b" bIns="45550" lIns="91100" spcFirstLastPara="1" rIns="91100" wrap="square" tIns="455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300"/>
              <a:t>‹#›</a:t>
            </a:fld>
            <a:endParaRPr sz="130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11289346584_2_82:notes"/>
          <p:cNvSpPr txBox="1"/>
          <p:nvPr>
            <p:ph idx="1" type="body"/>
          </p:nvPr>
        </p:nvSpPr>
        <p:spPr>
          <a:xfrm>
            <a:off x="685494" y="4344358"/>
            <a:ext cx="5487013" cy="4113169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g11289346584_2_82:notes"/>
          <p:cNvSpPr/>
          <p:nvPr>
            <p:ph idx="2" type="sldImg"/>
          </p:nvPr>
        </p:nvSpPr>
        <p:spPr>
          <a:xfrm>
            <a:off x="428625" y="686405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11289346584_2_328:notes"/>
          <p:cNvSpPr txBox="1"/>
          <p:nvPr>
            <p:ph idx="1" type="body"/>
          </p:nvPr>
        </p:nvSpPr>
        <p:spPr>
          <a:xfrm>
            <a:off x="685494" y="4344358"/>
            <a:ext cx="5487013" cy="4113169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g11289346584_2_328:notes"/>
          <p:cNvSpPr/>
          <p:nvPr>
            <p:ph idx="2" type="sldImg"/>
          </p:nvPr>
        </p:nvSpPr>
        <p:spPr>
          <a:xfrm>
            <a:off x="428625" y="686405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11289346584_2_334:notes"/>
          <p:cNvSpPr txBox="1"/>
          <p:nvPr>
            <p:ph idx="1" type="body"/>
          </p:nvPr>
        </p:nvSpPr>
        <p:spPr>
          <a:xfrm>
            <a:off x="685494" y="4344358"/>
            <a:ext cx="5487013" cy="4113169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g11289346584_2_334:notes"/>
          <p:cNvSpPr/>
          <p:nvPr>
            <p:ph idx="2" type="sldImg"/>
          </p:nvPr>
        </p:nvSpPr>
        <p:spPr>
          <a:xfrm>
            <a:off x="428625" y="686405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11289346584_2_340:notes"/>
          <p:cNvSpPr/>
          <p:nvPr>
            <p:ph idx="2" type="sldImg"/>
          </p:nvPr>
        </p:nvSpPr>
        <p:spPr>
          <a:xfrm>
            <a:off x="428625" y="686405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427" name="Google Shape;427;g11289346584_2_340:notes"/>
          <p:cNvSpPr txBox="1"/>
          <p:nvPr>
            <p:ph idx="1" type="body"/>
          </p:nvPr>
        </p:nvSpPr>
        <p:spPr>
          <a:xfrm>
            <a:off x="685494" y="4344358"/>
            <a:ext cx="5487013" cy="4113169"/>
          </a:xfrm>
          <a:prstGeom prst="rect">
            <a:avLst/>
          </a:prstGeom>
          <a:noFill/>
          <a:ln>
            <a:noFill/>
          </a:ln>
        </p:spPr>
        <p:txBody>
          <a:bodyPr anchorCtr="0" anchor="t" bIns="45550" lIns="91100" spcFirstLastPara="1" rIns="91100" wrap="square" tIns="455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Demo: </a:t>
            </a:r>
            <a:endParaRPr sz="1300"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300"/>
              <a:t>CS188 javascript demos -&gt; source -&gt; exercises -&gt; csps -&gt; CSPs demos -&gt; CSPs demos.html</a:t>
            </a:r>
            <a:endParaRPr sz="1300"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300"/>
              <a:t>Settings:</a:t>
            </a:r>
            <a:endParaRPr sz="1300"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300"/>
              <a:t>Graph = Simple</a:t>
            </a:r>
            <a:endParaRPr sz="1300"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300"/>
              <a:t>Algorithm = Backtracking</a:t>
            </a:r>
            <a:endParaRPr sz="1300"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300"/>
              <a:t>Ordering = None</a:t>
            </a:r>
            <a:endParaRPr sz="1300"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300"/>
              <a:t>Filtering = Forward Checking</a:t>
            </a:r>
            <a:endParaRPr sz="1300"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428" name="Google Shape;428;g11289346584_2_340:notes"/>
          <p:cNvSpPr txBox="1"/>
          <p:nvPr>
            <p:ph idx="12" type="sldNum"/>
          </p:nvPr>
        </p:nvSpPr>
        <p:spPr>
          <a:xfrm>
            <a:off x="3884463" y="8685878"/>
            <a:ext cx="2972004" cy="456704"/>
          </a:xfrm>
          <a:prstGeom prst="rect">
            <a:avLst/>
          </a:prstGeom>
          <a:noFill/>
          <a:ln>
            <a:noFill/>
          </a:ln>
        </p:spPr>
        <p:txBody>
          <a:bodyPr anchorCtr="0" anchor="b" bIns="45550" lIns="91100" spcFirstLastPara="1" rIns="91100" wrap="square" tIns="455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300"/>
              <a:t>‹#›</a:t>
            </a:fld>
            <a:endParaRPr sz="130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11289346584_2_362:notes"/>
          <p:cNvSpPr txBox="1"/>
          <p:nvPr>
            <p:ph idx="1" type="body"/>
          </p:nvPr>
        </p:nvSpPr>
        <p:spPr>
          <a:xfrm>
            <a:off x="685494" y="4344358"/>
            <a:ext cx="5487013" cy="4113169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Google Shape;450;g11289346584_2_362:notes"/>
          <p:cNvSpPr/>
          <p:nvPr>
            <p:ph idx="2" type="sldImg"/>
          </p:nvPr>
        </p:nvSpPr>
        <p:spPr>
          <a:xfrm>
            <a:off x="428625" y="686405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11289346584_2_367:notes"/>
          <p:cNvSpPr txBox="1"/>
          <p:nvPr>
            <p:ph idx="1" type="body"/>
          </p:nvPr>
        </p:nvSpPr>
        <p:spPr>
          <a:xfrm>
            <a:off x="685494" y="4344358"/>
            <a:ext cx="5487013" cy="4113169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g11289346584_2_367:notes"/>
          <p:cNvSpPr/>
          <p:nvPr>
            <p:ph idx="2" type="sldImg"/>
          </p:nvPr>
        </p:nvSpPr>
        <p:spPr>
          <a:xfrm>
            <a:off x="428625" y="686405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11289346584_2_380:notes"/>
          <p:cNvSpPr txBox="1"/>
          <p:nvPr>
            <p:ph idx="1" type="body"/>
          </p:nvPr>
        </p:nvSpPr>
        <p:spPr>
          <a:xfrm>
            <a:off x="685494" y="4344358"/>
            <a:ext cx="5487013" cy="4113169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" name="Google Shape;470;g11289346584_2_380:notes"/>
          <p:cNvSpPr/>
          <p:nvPr>
            <p:ph idx="2" type="sldImg"/>
          </p:nvPr>
        </p:nvSpPr>
        <p:spPr>
          <a:xfrm>
            <a:off x="428625" y="686405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11289346584_2_398:notes"/>
          <p:cNvSpPr txBox="1"/>
          <p:nvPr>
            <p:ph idx="1" type="body"/>
          </p:nvPr>
        </p:nvSpPr>
        <p:spPr>
          <a:xfrm>
            <a:off x="685494" y="4344358"/>
            <a:ext cx="5487013" cy="4113169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9" name="Google Shape;489;g11289346584_2_398:notes"/>
          <p:cNvSpPr/>
          <p:nvPr>
            <p:ph idx="2" type="sldImg"/>
          </p:nvPr>
        </p:nvSpPr>
        <p:spPr>
          <a:xfrm>
            <a:off x="428625" y="686405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11289346584_2_417:notes"/>
          <p:cNvSpPr/>
          <p:nvPr>
            <p:ph idx="2" type="sldImg"/>
          </p:nvPr>
        </p:nvSpPr>
        <p:spPr>
          <a:xfrm>
            <a:off x="428625" y="686405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509" name="Google Shape;509;g11289346584_2_417:notes"/>
          <p:cNvSpPr txBox="1"/>
          <p:nvPr>
            <p:ph idx="1" type="body"/>
          </p:nvPr>
        </p:nvSpPr>
        <p:spPr>
          <a:xfrm>
            <a:off x="685494" y="4344358"/>
            <a:ext cx="5487013" cy="4113169"/>
          </a:xfrm>
          <a:prstGeom prst="rect">
            <a:avLst/>
          </a:prstGeom>
          <a:noFill/>
          <a:ln>
            <a:noFill/>
          </a:ln>
        </p:spPr>
        <p:txBody>
          <a:bodyPr anchorCtr="0" anchor="t" bIns="45550" lIns="91100" spcFirstLastPara="1" rIns="91100" wrap="square" tIns="455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Auto-consistency (note initially nothing gets deleted/pruned since there are consistent options for all constraints for initial variable domains)</a:t>
            </a:r>
            <a:endParaRPr sz="1300"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300"/>
              <a:t>Flashes whenever something needs to be re-checked</a:t>
            </a:r>
            <a:endParaRPr sz="1300"/>
          </a:p>
        </p:txBody>
      </p:sp>
      <p:sp>
        <p:nvSpPr>
          <p:cNvPr id="510" name="Google Shape;510;g11289346584_2_417:notes"/>
          <p:cNvSpPr txBox="1"/>
          <p:nvPr>
            <p:ph idx="12" type="sldNum"/>
          </p:nvPr>
        </p:nvSpPr>
        <p:spPr>
          <a:xfrm>
            <a:off x="3884463" y="8685878"/>
            <a:ext cx="2972004" cy="456704"/>
          </a:xfrm>
          <a:prstGeom prst="rect">
            <a:avLst/>
          </a:prstGeom>
          <a:noFill/>
          <a:ln>
            <a:noFill/>
          </a:ln>
        </p:spPr>
        <p:txBody>
          <a:bodyPr anchorCtr="0" anchor="b" bIns="45550" lIns="91100" spcFirstLastPara="1" rIns="91100" wrap="square" tIns="455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300"/>
              <a:t>‹#›</a:t>
            </a:fld>
            <a:endParaRPr sz="130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11289346584_2_425:notes"/>
          <p:cNvSpPr txBox="1"/>
          <p:nvPr>
            <p:ph idx="1" type="body"/>
          </p:nvPr>
        </p:nvSpPr>
        <p:spPr>
          <a:xfrm>
            <a:off x="685494" y="4344358"/>
            <a:ext cx="5487013" cy="4113169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8" name="Google Shape;518;g11289346584_2_425:notes"/>
          <p:cNvSpPr/>
          <p:nvPr>
            <p:ph idx="2" type="sldImg"/>
          </p:nvPr>
        </p:nvSpPr>
        <p:spPr>
          <a:xfrm>
            <a:off x="428625" y="686405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11289346584_2_430:notes"/>
          <p:cNvSpPr/>
          <p:nvPr>
            <p:ph idx="2" type="sldImg"/>
          </p:nvPr>
        </p:nvSpPr>
        <p:spPr>
          <a:xfrm>
            <a:off x="428625" y="686405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524" name="Google Shape;524;g11289346584_2_430:notes"/>
          <p:cNvSpPr txBox="1"/>
          <p:nvPr>
            <p:ph idx="1" type="body"/>
          </p:nvPr>
        </p:nvSpPr>
        <p:spPr>
          <a:xfrm>
            <a:off x="685494" y="4344358"/>
            <a:ext cx="5487013" cy="4113169"/>
          </a:xfrm>
          <a:prstGeom prst="rect">
            <a:avLst/>
          </a:prstGeom>
          <a:noFill/>
          <a:ln>
            <a:noFill/>
          </a:ln>
        </p:spPr>
        <p:txBody>
          <a:bodyPr anchorCtr="0" anchor="t" bIns="45550" lIns="91100" spcFirstLastPara="1" rIns="91100" wrap="square" tIns="455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Demo: </a:t>
            </a:r>
            <a:endParaRPr sz="1300"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300"/>
              <a:t>CS188 javascript demos -&gt; source -&gt; exercises -&gt; csps -&gt; CSPs demos -&gt; CSPs demos.html</a:t>
            </a:r>
            <a:endParaRPr sz="1300"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300"/>
              <a:t>Settings:</a:t>
            </a:r>
            <a:endParaRPr sz="1300"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300"/>
              <a:t>Graph = Complex</a:t>
            </a:r>
            <a:endParaRPr sz="1300"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300"/>
              <a:t>Algorithm = Backtracking</a:t>
            </a:r>
            <a:endParaRPr sz="1300"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300"/>
              <a:t>Ordering = None</a:t>
            </a:r>
            <a:endParaRPr sz="1300"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300"/>
              <a:t>Filtering = Forward Checking  (first) / Arc Consistency (second)</a:t>
            </a:r>
            <a:endParaRPr sz="1300"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525" name="Google Shape;525;g11289346584_2_430:notes"/>
          <p:cNvSpPr txBox="1"/>
          <p:nvPr>
            <p:ph idx="12" type="sldNum"/>
          </p:nvPr>
        </p:nvSpPr>
        <p:spPr>
          <a:xfrm>
            <a:off x="3884463" y="8685878"/>
            <a:ext cx="2972004" cy="456704"/>
          </a:xfrm>
          <a:prstGeom prst="rect">
            <a:avLst/>
          </a:prstGeom>
          <a:noFill/>
          <a:ln>
            <a:noFill/>
          </a:ln>
        </p:spPr>
        <p:txBody>
          <a:bodyPr anchorCtr="0" anchor="b" bIns="45550" lIns="91100" spcFirstLastPara="1" rIns="91100" wrap="square" tIns="455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300"/>
              <a:t>‹#›</a:t>
            </a:fld>
            <a:endParaRPr sz="130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1289346584_2_91:notes"/>
          <p:cNvSpPr txBox="1"/>
          <p:nvPr>
            <p:ph idx="1" type="body"/>
          </p:nvPr>
        </p:nvSpPr>
        <p:spPr>
          <a:xfrm>
            <a:off x="685494" y="4344358"/>
            <a:ext cx="5487013" cy="4113169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g11289346584_2_91:notes"/>
          <p:cNvSpPr/>
          <p:nvPr>
            <p:ph idx="2" type="sldImg"/>
          </p:nvPr>
        </p:nvSpPr>
        <p:spPr>
          <a:xfrm>
            <a:off x="428625" y="686405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11289346584_2_476:notes"/>
          <p:cNvSpPr txBox="1"/>
          <p:nvPr>
            <p:ph idx="1" type="body"/>
          </p:nvPr>
        </p:nvSpPr>
        <p:spPr>
          <a:xfrm>
            <a:off x="685494" y="4344358"/>
            <a:ext cx="5487013" cy="4113169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1" name="Google Shape;571;g11289346584_2_476:notes"/>
          <p:cNvSpPr/>
          <p:nvPr>
            <p:ph idx="2" type="sldImg"/>
          </p:nvPr>
        </p:nvSpPr>
        <p:spPr>
          <a:xfrm>
            <a:off x="428625" y="686405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11289346584_2_481:notes"/>
          <p:cNvSpPr txBox="1"/>
          <p:nvPr>
            <p:ph idx="1" type="body"/>
          </p:nvPr>
        </p:nvSpPr>
        <p:spPr>
          <a:xfrm>
            <a:off x="685494" y="4344358"/>
            <a:ext cx="5487013" cy="4113169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" name="Google Shape;577;g11289346584_2_481:notes"/>
          <p:cNvSpPr/>
          <p:nvPr>
            <p:ph idx="2" type="sldImg"/>
          </p:nvPr>
        </p:nvSpPr>
        <p:spPr>
          <a:xfrm>
            <a:off x="428625" y="686405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11289346584_2_486:notes"/>
          <p:cNvSpPr/>
          <p:nvPr>
            <p:ph idx="2" type="sldImg"/>
          </p:nvPr>
        </p:nvSpPr>
        <p:spPr>
          <a:xfrm>
            <a:off x="428625" y="686405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583" name="Google Shape;583;g11289346584_2_486:notes"/>
          <p:cNvSpPr txBox="1"/>
          <p:nvPr>
            <p:ph idx="1" type="body"/>
          </p:nvPr>
        </p:nvSpPr>
        <p:spPr>
          <a:xfrm>
            <a:off x="685494" y="4344358"/>
            <a:ext cx="5487013" cy="4113169"/>
          </a:xfrm>
          <a:prstGeom prst="rect">
            <a:avLst/>
          </a:prstGeom>
          <a:noFill/>
          <a:ln>
            <a:noFill/>
          </a:ln>
        </p:spPr>
        <p:txBody>
          <a:bodyPr anchorCtr="0" anchor="t" bIns="45550" lIns="91100" spcFirstLastPara="1" rIns="91100" wrap="square" tIns="455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584" name="Google Shape;584;g11289346584_2_486:notes"/>
          <p:cNvSpPr txBox="1"/>
          <p:nvPr>
            <p:ph idx="12" type="sldNum"/>
          </p:nvPr>
        </p:nvSpPr>
        <p:spPr>
          <a:xfrm>
            <a:off x="3884463" y="8685878"/>
            <a:ext cx="2972004" cy="456704"/>
          </a:xfrm>
          <a:prstGeom prst="rect">
            <a:avLst/>
          </a:prstGeom>
          <a:noFill/>
          <a:ln>
            <a:noFill/>
          </a:ln>
        </p:spPr>
        <p:txBody>
          <a:bodyPr anchorCtr="0" anchor="b" bIns="45550" lIns="91100" spcFirstLastPara="1" rIns="91100" wrap="square" tIns="455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300"/>
              <a:t>‹#›</a:t>
            </a:fld>
            <a:endParaRPr sz="1300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11289346584_2_493:notes"/>
          <p:cNvSpPr txBox="1"/>
          <p:nvPr>
            <p:ph idx="1" type="body"/>
          </p:nvPr>
        </p:nvSpPr>
        <p:spPr>
          <a:xfrm>
            <a:off x="685494" y="4344358"/>
            <a:ext cx="5487013" cy="4113169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1" name="Google Shape;591;g11289346584_2_493:notes"/>
          <p:cNvSpPr/>
          <p:nvPr>
            <p:ph idx="2" type="sldImg"/>
          </p:nvPr>
        </p:nvSpPr>
        <p:spPr>
          <a:xfrm>
            <a:off x="428625" y="686405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11289346584_2_503:notes"/>
          <p:cNvSpPr/>
          <p:nvPr>
            <p:ph idx="2" type="sldImg"/>
          </p:nvPr>
        </p:nvSpPr>
        <p:spPr>
          <a:xfrm>
            <a:off x="428625" y="686405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602" name="Google Shape;602;g11289346584_2_503:notes"/>
          <p:cNvSpPr txBox="1"/>
          <p:nvPr>
            <p:ph idx="1" type="body"/>
          </p:nvPr>
        </p:nvSpPr>
        <p:spPr>
          <a:xfrm>
            <a:off x="685494" y="4344358"/>
            <a:ext cx="5487013" cy="4113169"/>
          </a:xfrm>
          <a:prstGeom prst="rect">
            <a:avLst/>
          </a:prstGeom>
          <a:noFill/>
          <a:ln>
            <a:noFill/>
          </a:ln>
        </p:spPr>
        <p:txBody>
          <a:bodyPr anchorCtr="0" anchor="t" bIns="45550" lIns="91100" spcFirstLastPara="1" rIns="91100" wrap="square" tIns="455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Demo: </a:t>
            </a:r>
            <a:endParaRPr sz="1300"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300"/>
              <a:t>CS188 javascript demos -&gt; source -&gt; exercises -&gt; csps -&gt; CSPs demos -&gt; CSPs demos.html</a:t>
            </a:r>
            <a:endParaRPr sz="1300"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300"/>
              <a:t>Settings:</a:t>
            </a:r>
            <a:endParaRPr sz="1300"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300"/>
              <a:t>Graph = Complex</a:t>
            </a:r>
            <a:endParaRPr sz="1300"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300"/>
              <a:t>Algorithm = Backtracking</a:t>
            </a:r>
            <a:endParaRPr sz="1300"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300"/>
              <a:t>Ordering = MRV </a:t>
            </a:r>
            <a:endParaRPr sz="1300"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300"/>
              <a:t>Filtering = Forward Checking</a:t>
            </a:r>
            <a:endParaRPr sz="1300"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-158750" lvl="0" marL="1651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🡪"/>
            </a:pPr>
            <a:r>
              <a:rPr lang="en" sz="1300"/>
              <a:t>Solves already without any need for backtracking</a:t>
            </a:r>
            <a:endParaRPr sz="1300"/>
          </a:p>
          <a:p>
            <a:pPr indent="-88900" lvl="0" marL="1651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None/>
            </a:pPr>
            <a:r>
              <a:t/>
            </a:r>
            <a:endParaRPr sz="1300"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300"/>
              <a:t>Note: need a bigger problem to illustrate relevance of backtracking+AC+MRV+MCV</a:t>
            </a:r>
            <a:endParaRPr sz="1300"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603" name="Google Shape;603;g11289346584_2_503:notes"/>
          <p:cNvSpPr txBox="1"/>
          <p:nvPr>
            <p:ph idx="12" type="sldNum"/>
          </p:nvPr>
        </p:nvSpPr>
        <p:spPr>
          <a:xfrm>
            <a:off x="3884463" y="8685878"/>
            <a:ext cx="2972004" cy="456704"/>
          </a:xfrm>
          <a:prstGeom prst="rect">
            <a:avLst/>
          </a:prstGeom>
          <a:noFill/>
          <a:ln>
            <a:noFill/>
          </a:ln>
        </p:spPr>
        <p:txBody>
          <a:bodyPr anchorCtr="0" anchor="b" bIns="45550" lIns="91100" spcFirstLastPara="1" rIns="91100" wrap="square" tIns="455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300"/>
              <a:t>‹#›</a:t>
            </a:fld>
            <a:endParaRPr sz="1300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11289346584_2_512:notes"/>
          <p:cNvSpPr txBox="1"/>
          <p:nvPr>
            <p:ph idx="1" type="body"/>
          </p:nvPr>
        </p:nvSpPr>
        <p:spPr>
          <a:xfrm>
            <a:off x="685494" y="4344358"/>
            <a:ext cx="5487013" cy="4113169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2" name="Google Shape;612;g11289346584_2_512:notes"/>
          <p:cNvSpPr/>
          <p:nvPr>
            <p:ph idx="2" type="sldImg"/>
          </p:nvPr>
        </p:nvSpPr>
        <p:spPr>
          <a:xfrm>
            <a:off x="428625" y="686405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11289346584_2_517:notes"/>
          <p:cNvSpPr txBox="1"/>
          <p:nvPr>
            <p:ph idx="1" type="body"/>
          </p:nvPr>
        </p:nvSpPr>
        <p:spPr>
          <a:xfrm>
            <a:off x="685494" y="4344358"/>
            <a:ext cx="5487013" cy="4113169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8" name="Google Shape;618;g11289346584_2_517:notes"/>
          <p:cNvSpPr/>
          <p:nvPr>
            <p:ph idx="2" type="sldImg"/>
          </p:nvPr>
        </p:nvSpPr>
        <p:spPr>
          <a:xfrm>
            <a:off x="428625" y="686405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11289346584_2_522:notes"/>
          <p:cNvSpPr txBox="1"/>
          <p:nvPr>
            <p:ph idx="1" type="body"/>
          </p:nvPr>
        </p:nvSpPr>
        <p:spPr>
          <a:xfrm>
            <a:off x="685494" y="4344358"/>
            <a:ext cx="5487013" cy="4113169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4" name="Google Shape;624;g11289346584_2_522:notes"/>
          <p:cNvSpPr/>
          <p:nvPr>
            <p:ph idx="2" type="sldImg"/>
          </p:nvPr>
        </p:nvSpPr>
        <p:spPr>
          <a:xfrm>
            <a:off x="428625" y="686405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11289346584_2_529:notes"/>
          <p:cNvSpPr txBox="1"/>
          <p:nvPr>
            <p:ph idx="1" type="body"/>
          </p:nvPr>
        </p:nvSpPr>
        <p:spPr>
          <a:xfrm>
            <a:off x="685494" y="4344358"/>
            <a:ext cx="5487013" cy="4113169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2" name="Google Shape;632;g11289346584_2_529:notes"/>
          <p:cNvSpPr/>
          <p:nvPr>
            <p:ph idx="2" type="sldImg"/>
          </p:nvPr>
        </p:nvSpPr>
        <p:spPr>
          <a:xfrm>
            <a:off x="428625" y="686405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g11289346584_2_538:notes"/>
          <p:cNvSpPr txBox="1"/>
          <p:nvPr>
            <p:ph idx="1" type="body"/>
          </p:nvPr>
        </p:nvSpPr>
        <p:spPr>
          <a:xfrm>
            <a:off x="685494" y="4344358"/>
            <a:ext cx="5487013" cy="4113169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2" name="Google Shape;642;g11289346584_2_538:notes"/>
          <p:cNvSpPr/>
          <p:nvPr>
            <p:ph idx="2" type="sldImg"/>
          </p:nvPr>
        </p:nvSpPr>
        <p:spPr>
          <a:xfrm>
            <a:off x="428625" y="686405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1289346584_2_100:notes"/>
          <p:cNvSpPr txBox="1"/>
          <p:nvPr>
            <p:ph idx="1" type="body"/>
          </p:nvPr>
        </p:nvSpPr>
        <p:spPr>
          <a:xfrm>
            <a:off x="685494" y="4344358"/>
            <a:ext cx="5487013" cy="4113169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g11289346584_2_100:notes"/>
          <p:cNvSpPr/>
          <p:nvPr>
            <p:ph idx="2" type="sldImg"/>
          </p:nvPr>
        </p:nvSpPr>
        <p:spPr>
          <a:xfrm>
            <a:off x="428625" y="686405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11289346584_2_549:notes"/>
          <p:cNvSpPr txBox="1"/>
          <p:nvPr>
            <p:ph idx="1" type="body"/>
          </p:nvPr>
        </p:nvSpPr>
        <p:spPr>
          <a:xfrm>
            <a:off x="685494" y="4344358"/>
            <a:ext cx="5487013" cy="4113169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4" name="Google Shape;654;g11289346584_2_549:notes"/>
          <p:cNvSpPr/>
          <p:nvPr>
            <p:ph idx="2" type="sldImg"/>
          </p:nvPr>
        </p:nvSpPr>
        <p:spPr>
          <a:xfrm>
            <a:off x="428625" y="686405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11289346584_2_555:notes"/>
          <p:cNvSpPr txBox="1"/>
          <p:nvPr>
            <p:ph idx="1" type="body"/>
          </p:nvPr>
        </p:nvSpPr>
        <p:spPr>
          <a:xfrm>
            <a:off x="685494" y="4344358"/>
            <a:ext cx="5487013" cy="4113169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1" name="Google Shape;661;g11289346584_2_555:notes"/>
          <p:cNvSpPr/>
          <p:nvPr>
            <p:ph idx="2" type="sldImg"/>
          </p:nvPr>
        </p:nvSpPr>
        <p:spPr>
          <a:xfrm>
            <a:off x="428625" y="686405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11289346584_2_562:notes"/>
          <p:cNvSpPr txBox="1"/>
          <p:nvPr>
            <p:ph idx="1" type="body"/>
          </p:nvPr>
        </p:nvSpPr>
        <p:spPr>
          <a:xfrm>
            <a:off x="685494" y="4344358"/>
            <a:ext cx="5487013" cy="4113169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9" name="Google Shape;669;g11289346584_2_562:notes"/>
          <p:cNvSpPr/>
          <p:nvPr>
            <p:ph idx="2" type="sldImg"/>
          </p:nvPr>
        </p:nvSpPr>
        <p:spPr>
          <a:xfrm>
            <a:off x="428625" y="686405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g11289346584_2_586:notes"/>
          <p:cNvSpPr txBox="1"/>
          <p:nvPr>
            <p:ph idx="1" type="body"/>
          </p:nvPr>
        </p:nvSpPr>
        <p:spPr>
          <a:xfrm>
            <a:off x="685494" y="4344358"/>
            <a:ext cx="5487013" cy="4113169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4" name="Google Shape;694;g11289346584_2_586:notes"/>
          <p:cNvSpPr/>
          <p:nvPr>
            <p:ph idx="2" type="sldImg"/>
          </p:nvPr>
        </p:nvSpPr>
        <p:spPr>
          <a:xfrm>
            <a:off x="428625" y="686405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g11289346584_2_592:notes"/>
          <p:cNvSpPr txBox="1"/>
          <p:nvPr>
            <p:ph idx="1" type="body"/>
          </p:nvPr>
        </p:nvSpPr>
        <p:spPr>
          <a:xfrm>
            <a:off x="685494" y="4344358"/>
            <a:ext cx="5487013" cy="4113169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1" name="Google Shape;701;g11289346584_2_592:notes"/>
          <p:cNvSpPr/>
          <p:nvPr>
            <p:ph idx="2" type="sldImg"/>
          </p:nvPr>
        </p:nvSpPr>
        <p:spPr>
          <a:xfrm>
            <a:off x="428625" y="686405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g11289346584_2_613:notes"/>
          <p:cNvSpPr txBox="1"/>
          <p:nvPr>
            <p:ph idx="1" type="body"/>
          </p:nvPr>
        </p:nvSpPr>
        <p:spPr>
          <a:xfrm>
            <a:off x="685494" y="4344358"/>
            <a:ext cx="5487013" cy="4113169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3" name="Google Shape;723;g11289346584_2_613:notes"/>
          <p:cNvSpPr/>
          <p:nvPr>
            <p:ph idx="2" type="sldImg"/>
          </p:nvPr>
        </p:nvSpPr>
        <p:spPr>
          <a:xfrm>
            <a:off x="428625" y="686405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g11289346584_2_627:notes"/>
          <p:cNvSpPr txBox="1"/>
          <p:nvPr>
            <p:ph idx="1" type="body"/>
          </p:nvPr>
        </p:nvSpPr>
        <p:spPr>
          <a:xfrm>
            <a:off x="685494" y="4344358"/>
            <a:ext cx="5487013" cy="4113169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8" name="Google Shape;738;g11289346584_2_627:notes"/>
          <p:cNvSpPr/>
          <p:nvPr>
            <p:ph idx="2" type="sldImg"/>
          </p:nvPr>
        </p:nvSpPr>
        <p:spPr>
          <a:xfrm>
            <a:off x="428625" y="686405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g11289346584_2_646:notes"/>
          <p:cNvSpPr txBox="1"/>
          <p:nvPr>
            <p:ph idx="1" type="body"/>
          </p:nvPr>
        </p:nvSpPr>
        <p:spPr>
          <a:xfrm>
            <a:off x="685494" y="4344358"/>
            <a:ext cx="5487013" cy="4113169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8" name="Google Shape;758;g11289346584_2_646:notes"/>
          <p:cNvSpPr/>
          <p:nvPr>
            <p:ph idx="2" type="sldImg"/>
          </p:nvPr>
        </p:nvSpPr>
        <p:spPr>
          <a:xfrm>
            <a:off x="428625" y="686405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g11289346584_2_654:notes"/>
          <p:cNvSpPr txBox="1"/>
          <p:nvPr>
            <p:ph idx="1" type="body"/>
          </p:nvPr>
        </p:nvSpPr>
        <p:spPr>
          <a:xfrm>
            <a:off x="685494" y="4344358"/>
            <a:ext cx="5487013" cy="4113169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7" name="Google Shape;767;g11289346584_2_654:notes"/>
          <p:cNvSpPr/>
          <p:nvPr>
            <p:ph idx="2" type="sldImg"/>
          </p:nvPr>
        </p:nvSpPr>
        <p:spPr>
          <a:xfrm>
            <a:off x="428625" y="686405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1289346584_2_105:notes"/>
          <p:cNvSpPr txBox="1"/>
          <p:nvPr>
            <p:ph idx="1" type="body"/>
          </p:nvPr>
        </p:nvSpPr>
        <p:spPr>
          <a:xfrm>
            <a:off x="685494" y="4344358"/>
            <a:ext cx="5487013" cy="4113169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g11289346584_2_105:notes"/>
          <p:cNvSpPr/>
          <p:nvPr>
            <p:ph idx="2" type="sldImg"/>
          </p:nvPr>
        </p:nvSpPr>
        <p:spPr>
          <a:xfrm>
            <a:off x="428625" y="686405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1289346584_2_112:notes"/>
          <p:cNvSpPr txBox="1"/>
          <p:nvPr>
            <p:ph idx="1" type="body"/>
          </p:nvPr>
        </p:nvSpPr>
        <p:spPr>
          <a:xfrm>
            <a:off x="685494" y="4344358"/>
            <a:ext cx="5487013" cy="4113169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g11289346584_2_112:notes"/>
          <p:cNvSpPr/>
          <p:nvPr>
            <p:ph idx="2" type="sldImg"/>
          </p:nvPr>
        </p:nvSpPr>
        <p:spPr>
          <a:xfrm>
            <a:off x="428625" y="686405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1289346584_2_117:notes"/>
          <p:cNvSpPr txBox="1"/>
          <p:nvPr>
            <p:ph idx="1" type="body"/>
          </p:nvPr>
        </p:nvSpPr>
        <p:spPr>
          <a:xfrm>
            <a:off x="685494" y="4344358"/>
            <a:ext cx="5487013" cy="4113169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g11289346584_2_117:notes"/>
          <p:cNvSpPr/>
          <p:nvPr>
            <p:ph idx="2" type="sldImg"/>
          </p:nvPr>
        </p:nvSpPr>
        <p:spPr>
          <a:xfrm>
            <a:off x="428625" y="686405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1289346584_2_131:notes"/>
          <p:cNvSpPr txBox="1"/>
          <p:nvPr>
            <p:ph idx="1" type="body"/>
          </p:nvPr>
        </p:nvSpPr>
        <p:spPr>
          <a:xfrm>
            <a:off x="685494" y="4344358"/>
            <a:ext cx="5487013" cy="4113169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g11289346584_2_131:notes"/>
          <p:cNvSpPr/>
          <p:nvPr>
            <p:ph idx="2" type="sldImg"/>
          </p:nvPr>
        </p:nvSpPr>
        <p:spPr>
          <a:xfrm>
            <a:off x="428625" y="686405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4"/>
          <p:cNvSpPr txBox="1"/>
          <p:nvPr>
            <p:ph type="title"/>
          </p:nvPr>
        </p:nvSpPr>
        <p:spPr>
          <a:xfrm>
            <a:off x="0" y="-19050"/>
            <a:ext cx="91440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" type="body"/>
          </p:nvPr>
        </p:nvSpPr>
        <p:spPr>
          <a:xfrm>
            <a:off x="304800" y="1047751"/>
            <a:ext cx="8534400" cy="354687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spcBef>
                <a:spcPts val="300"/>
              </a:spcBef>
              <a:spcAft>
                <a:spcPts val="0"/>
              </a:spcAft>
              <a:buSzPts val="1400"/>
              <a:buChar char="▪"/>
              <a:defRPr/>
            </a:lvl1pPr>
            <a:lvl2pPr indent="-317500" lvl="1" marL="914400" algn="l">
              <a:spcBef>
                <a:spcPts val="30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spcBef>
                <a:spcPts val="300"/>
              </a:spcBef>
              <a:spcAft>
                <a:spcPts val="0"/>
              </a:spcAft>
              <a:buSzPts val="1400"/>
              <a:buChar char="▪"/>
              <a:defRPr/>
            </a:lvl3pPr>
            <a:lvl4pPr indent="-317500" lvl="3" marL="1828800" algn="l">
              <a:spcBef>
                <a:spcPts val="3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spcBef>
                <a:spcPts val="300"/>
              </a:spcBef>
              <a:spcAft>
                <a:spcPts val="0"/>
              </a:spcAft>
              <a:buSzPts val="1400"/>
              <a:buChar char="▪"/>
              <a:defRPr/>
            </a:lvl5pPr>
            <a:lvl6pPr indent="-317500" lvl="5" marL="2743200" algn="l">
              <a:spcBef>
                <a:spcPts val="300"/>
              </a:spcBef>
              <a:spcAft>
                <a:spcPts val="0"/>
              </a:spcAft>
              <a:buSzPts val="1400"/>
              <a:buChar char="▪"/>
              <a:defRPr/>
            </a:lvl6pPr>
            <a:lvl7pPr indent="-317500" lvl="6" marL="3200400" algn="l">
              <a:spcBef>
                <a:spcPts val="300"/>
              </a:spcBef>
              <a:spcAft>
                <a:spcPts val="0"/>
              </a:spcAft>
              <a:buSzPts val="1400"/>
              <a:buChar char="▪"/>
              <a:defRPr/>
            </a:lvl7pPr>
            <a:lvl8pPr indent="-317500" lvl="7" marL="3657600" algn="l">
              <a:spcBef>
                <a:spcPts val="300"/>
              </a:spcBef>
              <a:spcAft>
                <a:spcPts val="0"/>
              </a:spcAft>
              <a:buSzPts val="1400"/>
              <a:buChar char="▪"/>
              <a:defRPr/>
            </a:lvl8pPr>
            <a:lvl9pPr indent="-317500" lvl="8" marL="4114800" algn="l">
              <a:spcBef>
                <a:spcPts val="300"/>
              </a:spcBef>
              <a:spcAft>
                <a:spcPts val="0"/>
              </a:spcAft>
              <a:buSzPts val="1400"/>
              <a:buChar char="▪"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0" type="dt"/>
          </p:nvPr>
        </p:nvSpPr>
        <p:spPr>
          <a:xfrm>
            <a:off x="342900" y="4683919"/>
            <a:ext cx="1600200" cy="35718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1" name="Google Shape;61;p14"/>
          <p:cNvSpPr txBox="1"/>
          <p:nvPr>
            <p:ph idx="11" type="ftr"/>
          </p:nvPr>
        </p:nvSpPr>
        <p:spPr>
          <a:xfrm>
            <a:off x="2343150" y="4683919"/>
            <a:ext cx="2171700" cy="35718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2" name="Google Shape;62;p14"/>
          <p:cNvSpPr txBox="1"/>
          <p:nvPr>
            <p:ph idx="12" type="sldNum"/>
          </p:nvPr>
        </p:nvSpPr>
        <p:spPr>
          <a:xfrm>
            <a:off x="4914900" y="4683919"/>
            <a:ext cx="1600200" cy="35718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5"/>
          <p:cNvSpPr txBox="1"/>
          <p:nvPr>
            <p:ph type="ctrTitle"/>
          </p:nvPr>
        </p:nvSpPr>
        <p:spPr>
          <a:xfrm>
            <a:off x="0" y="783434"/>
            <a:ext cx="9144000" cy="110251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" type="subTitle"/>
          </p:nvPr>
        </p:nvSpPr>
        <p:spPr>
          <a:xfrm>
            <a:off x="0" y="2743200"/>
            <a:ext cx="9144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ctr">
              <a:spcBef>
                <a:spcPts val="500"/>
              </a:spcBef>
              <a:spcAft>
                <a:spcPts val="0"/>
              </a:spcAft>
              <a:buSzPts val="2400"/>
              <a:buFont typeface="Noto Sans Symbols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300"/>
              </a:spcBef>
              <a:spcAft>
                <a:spcPts val="0"/>
              </a:spcAft>
              <a:buSzPts val="1400"/>
              <a:buChar char="▪"/>
              <a:defRPr/>
            </a:lvl2pPr>
            <a:lvl3pPr lvl="2" algn="l">
              <a:spcBef>
                <a:spcPts val="300"/>
              </a:spcBef>
              <a:spcAft>
                <a:spcPts val="0"/>
              </a:spcAft>
              <a:buSzPts val="1400"/>
              <a:buChar char="▪"/>
              <a:defRPr/>
            </a:lvl3pPr>
            <a:lvl4pPr lvl="3" algn="l">
              <a:spcBef>
                <a:spcPts val="300"/>
              </a:spcBef>
              <a:spcAft>
                <a:spcPts val="0"/>
              </a:spcAft>
              <a:buSzPts val="1400"/>
              <a:buChar char="▪"/>
              <a:defRPr/>
            </a:lvl4pPr>
            <a:lvl5pPr lvl="4" algn="l">
              <a:spcBef>
                <a:spcPts val="300"/>
              </a:spcBef>
              <a:spcAft>
                <a:spcPts val="0"/>
              </a:spcAft>
              <a:buSzPts val="1400"/>
              <a:buChar char="▪"/>
              <a:defRPr/>
            </a:lvl5pPr>
            <a:lvl6pPr lvl="5" algn="l">
              <a:spcBef>
                <a:spcPts val="300"/>
              </a:spcBef>
              <a:spcAft>
                <a:spcPts val="0"/>
              </a:spcAft>
              <a:buSzPts val="1400"/>
              <a:buChar char="▪"/>
              <a:defRPr/>
            </a:lvl6pPr>
            <a:lvl7pPr lvl="6" algn="l">
              <a:spcBef>
                <a:spcPts val="300"/>
              </a:spcBef>
              <a:spcAft>
                <a:spcPts val="0"/>
              </a:spcAft>
              <a:buSzPts val="1400"/>
              <a:buChar char="▪"/>
              <a:defRPr/>
            </a:lvl7pPr>
            <a:lvl8pPr lvl="7" algn="l">
              <a:spcBef>
                <a:spcPts val="300"/>
              </a:spcBef>
              <a:spcAft>
                <a:spcPts val="0"/>
              </a:spcAft>
              <a:buSzPts val="1400"/>
              <a:buChar char="▪"/>
              <a:defRPr/>
            </a:lvl8pPr>
            <a:lvl9pPr lvl="8" algn="l">
              <a:spcBef>
                <a:spcPts val="300"/>
              </a:spcBef>
              <a:spcAft>
                <a:spcPts val="0"/>
              </a:spcAft>
              <a:buSzPts val="1400"/>
              <a:buChar char="▪"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10" type="dt"/>
          </p:nvPr>
        </p:nvSpPr>
        <p:spPr>
          <a:xfrm>
            <a:off x="342900" y="4683919"/>
            <a:ext cx="1600200" cy="35718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7" name="Google Shape;67;p15"/>
          <p:cNvSpPr txBox="1"/>
          <p:nvPr>
            <p:ph idx="11" type="ftr"/>
          </p:nvPr>
        </p:nvSpPr>
        <p:spPr>
          <a:xfrm>
            <a:off x="2343150" y="4683919"/>
            <a:ext cx="2171700" cy="35718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8" name="Google Shape;68;p15"/>
          <p:cNvSpPr txBox="1"/>
          <p:nvPr>
            <p:ph idx="12" type="sldNum"/>
          </p:nvPr>
        </p:nvSpPr>
        <p:spPr>
          <a:xfrm>
            <a:off x="4914900" y="4683919"/>
            <a:ext cx="1600200" cy="35718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6"/>
          <p:cNvSpPr txBox="1"/>
          <p:nvPr>
            <p:ph type="title"/>
          </p:nvPr>
        </p:nvSpPr>
        <p:spPr>
          <a:xfrm>
            <a:off x="541735" y="3305176"/>
            <a:ext cx="5829300" cy="102155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sz="3000" cap="none"/>
            </a:lvl1pPr>
            <a:lvl2pPr lvl="1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1" type="body"/>
          </p:nvPr>
        </p:nvSpPr>
        <p:spPr>
          <a:xfrm>
            <a:off x="541735" y="2180035"/>
            <a:ext cx="5829300" cy="112514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algn="l">
              <a:spcBef>
                <a:spcPts val="300"/>
              </a:spcBef>
              <a:spcAft>
                <a:spcPts val="0"/>
              </a:spcAft>
              <a:buSzPts val="1500"/>
              <a:buNone/>
              <a:defRPr sz="1500"/>
            </a:lvl1pPr>
            <a:lvl2pPr indent="-228600" lvl="1" marL="914400" algn="l">
              <a:spcBef>
                <a:spcPts val="300"/>
              </a:spcBef>
              <a:spcAft>
                <a:spcPts val="0"/>
              </a:spcAft>
              <a:buSzPts val="1400"/>
              <a:buNone/>
              <a:defRPr sz="14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SzPts val="1200"/>
              <a:buNone/>
              <a:defRPr sz="1200"/>
            </a:lvl3pPr>
            <a:lvl4pPr indent="-228600" lvl="3" marL="1828800" algn="l">
              <a:spcBef>
                <a:spcPts val="200"/>
              </a:spcBef>
              <a:spcAft>
                <a:spcPts val="0"/>
              </a:spcAft>
              <a:buSzPts val="1100"/>
              <a:buNone/>
              <a:defRPr sz="1100"/>
            </a:lvl4pPr>
            <a:lvl5pPr indent="-228600" lvl="4" marL="2286000" algn="l">
              <a:spcBef>
                <a:spcPts val="200"/>
              </a:spcBef>
              <a:spcAft>
                <a:spcPts val="0"/>
              </a:spcAft>
              <a:buSzPts val="1100"/>
              <a:buNone/>
              <a:defRPr sz="1100"/>
            </a:lvl5pPr>
            <a:lvl6pPr indent="-228600" lvl="5" marL="2743200" algn="l">
              <a:spcBef>
                <a:spcPts val="200"/>
              </a:spcBef>
              <a:spcAft>
                <a:spcPts val="0"/>
              </a:spcAft>
              <a:buSzPts val="1100"/>
              <a:buNone/>
              <a:defRPr sz="1100"/>
            </a:lvl6pPr>
            <a:lvl7pPr indent="-228600" lvl="6" marL="3200400" algn="l">
              <a:spcBef>
                <a:spcPts val="200"/>
              </a:spcBef>
              <a:spcAft>
                <a:spcPts val="0"/>
              </a:spcAft>
              <a:buSzPts val="1100"/>
              <a:buNone/>
              <a:defRPr sz="1100"/>
            </a:lvl7pPr>
            <a:lvl8pPr indent="-228600" lvl="7" marL="3657600" algn="l">
              <a:spcBef>
                <a:spcPts val="200"/>
              </a:spcBef>
              <a:spcAft>
                <a:spcPts val="0"/>
              </a:spcAft>
              <a:buSzPts val="1100"/>
              <a:buNone/>
              <a:defRPr sz="1100"/>
            </a:lvl8pPr>
            <a:lvl9pPr indent="-228600" lvl="8" marL="4114800" algn="l">
              <a:spcBef>
                <a:spcPts val="20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72" name="Google Shape;72;p16"/>
          <p:cNvSpPr txBox="1"/>
          <p:nvPr>
            <p:ph idx="10" type="dt"/>
          </p:nvPr>
        </p:nvSpPr>
        <p:spPr>
          <a:xfrm>
            <a:off x="342900" y="4683919"/>
            <a:ext cx="1600200" cy="35718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6"/>
          <p:cNvSpPr txBox="1"/>
          <p:nvPr>
            <p:ph idx="11" type="ftr"/>
          </p:nvPr>
        </p:nvSpPr>
        <p:spPr>
          <a:xfrm>
            <a:off x="2343150" y="4683919"/>
            <a:ext cx="2171700" cy="35718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4" name="Google Shape;74;p16"/>
          <p:cNvSpPr txBox="1"/>
          <p:nvPr>
            <p:ph idx="12" type="sldNum"/>
          </p:nvPr>
        </p:nvSpPr>
        <p:spPr>
          <a:xfrm>
            <a:off x="4914900" y="4683919"/>
            <a:ext cx="1600200" cy="35718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7"/>
          <p:cNvSpPr txBox="1"/>
          <p:nvPr>
            <p:ph type="title"/>
          </p:nvPr>
        </p:nvSpPr>
        <p:spPr>
          <a:xfrm>
            <a:off x="0" y="-19050"/>
            <a:ext cx="91440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1" type="body"/>
          </p:nvPr>
        </p:nvSpPr>
        <p:spPr>
          <a:xfrm>
            <a:off x="342900" y="1200151"/>
            <a:ext cx="3028950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algn="l">
              <a:spcBef>
                <a:spcPts val="400"/>
              </a:spcBef>
              <a:spcAft>
                <a:spcPts val="0"/>
              </a:spcAft>
              <a:buSzPts val="2100"/>
              <a:buChar char="▪"/>
              <a:defRPr sz="2100"/>
            </a:lvl1pPr>
            <a:lvl2pPr indent="-342900" lvl="1" marL="914400" algn="l">
              <a:spcBef>
                <a:spcPts val="400"/>
              </a:spcBef>
              <a:spcAft>
                <a:spcPts val="0"/>
              </a:spcAft>
              <a:buSzPts val="1800"/>
              <a:buChar char="▪"/>
              <a:defRPr sz="1800"/>
            </a:lvl2pPr>
            <a:lvl3pPr indent="-323850" lvl="2" marL="1371600" algn="l">
              <a:spcBef>
                <a:spcPts val="300"/>
              </a:spcBef>
              <a:spcAft>
                <a:spcPts val="0"/>
              </a:spcAft>
              <a:buSzPts val="1500"/>
              <a:buChar char="▪"/>
              <a:defRPr sz="1500"/>
            </a:lvl3pPr>
            <a:lvl4pPr indent="-317500" lvl="3" marL="1828800" algn="l">
              <a:spcBef>
                <a:spcPts val="300"/>
              </a:spcBef>
              <a:spcAft>
                <a:spcPts val="0"/>
              </a:spcAft>
              <a:buSzPts val="1400"/>
              <a:buChar char="▪"/>
              <a:defRPr sz="1400"/>
            </a:lvl4pPr>
            <a:lvl5pPr indent="-317500" lvl="4" marL="2286000" algn="l">
              <a:spcBef>
                <a:spcPts val="300"/>
              </a:spcBef>
              <a:spcAft>
                <a:spcPts val="0"/>
              </a:spcAft>
              <a:buSzPts val="1400"/>
              <a:buChar char="▪"/>
              <a:defRPr sz="1400"/>
            </a:lvl5pPr>
            <a:lvl6pPr indent="-317500" lvl="5" marL="2743200" algn="l">
              <a:spcBef>
                <a:spcPts val="300"/>
              </a:spcBef>
              <a:spcAft>
                <a:spcPts val="0"/>
              </a:spcAft>
              <a:buSzPts val="1400"/>
              <a:buChar char="▪"/>
              <a:defRPr sz="1400"/>
            </a:lvl6pPr>
            <a:lvl7pPr indent="-317500" lvl="6" marL="3200400" algn="l">
              <a:spcBef>
                <a:spcPts val="300"/>
              </a:spcBef>
              <a:spcAft>
                <a:spcPts val="0"/>
              </a:spcAft>
              <a:buSzPts val="1400"/>
              <a:buChar char="▪"/>
              <a:defRPr sz="1400"/>
            </a:lvl7pPr>
            <a:lvl8pPr indent="-317500" lvl="7" marL="3657600" algn="l">
              <a:spcBef>
                <a:spcPts val="300"/>
              </a:spcBef>
              <a:spcAft>
                <a:spcPts val="0"/>
              </a:spcAft>
              <a:buSzPts val="1400"/>
              <a:buChar char="▪"/>
              <a:defRPr sz="1400"/>
            </a:lvl8pPr>
            <a:lvl9pPr indent="-317500" lvl="8" marL="4114800" algn="l">
              <a:spcBef>
                <a:spcPts val="300"/>
              </a:spcBef>
              <a:spcAft>
                <a:spcPts val="0"/>
              </a:spcAft>
              <a:buSzPts val="1400"/>
              <a:buChar char="▪"/>
              <a:defRPr sz="1400"/>
            </a:lvl9pPr>
          </a:lstStyle>
          <a:p/>
        </p:txBody>
      </p:sp>
      <p:sp>
        <p:nvSpPr>
          <p:cNvPr id="78" name="Google Shape;78;p17"/>
          <p:cNvSpPr txBox="1"/>
          <p:nvPr>
            <p:ph idx="2" type="body"/>
          </p:nvPr>
        </p:nvSpPr>
        <p:spPr>
          <a:xfrm>
            <a:off x="3486150" y="1200151"/>
            <a:ext cx="3028950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algn="l">
              <a:spcBef>
                <a:spcPts val="400"/>
              </a:spcBef>
              <a:spcAft>
                <a:spcPts val="0"/>
              </a:spcAft>
              <a:buSzPts val="2100"/>
              <a:buChar char="▪"/>
              <a:defRPr sz="2100"/>
            </a:lvl1pPr>
            <a:lvl2pPr indent="-342900" lvl="1" marL="914400" algn="l">
              <a:spcBef>
                <a:spcPts val="400"/>
              </a:spcBef>
              <a:spcAft>
                <a:spcPts val="0"/>
              </a:spcAft>
              <a:buSzPts val="1800"/>
              <a:buChar char="▪"/>
              <a:defRPr sz="1800"/>
            </a:lvl2pPr>
            <a:lvl3pPr indent="-323850" lvl="2" marL="1371600" algn="l">
              <a:spcBef>
                <a:spcPts val="300"/>
              </a:spcBef>
              <a:spcAft>
                <a:spcPts val="0"/>
              </a:spcAft>
              <a:buSzPts val="1500"/>
              <a:buChar char="▪"/>
              <a:defRPr sz="1500"/>
            </a:lvl3pPr>
            <a:lvl4pPr indent="-317500" lvl="3" marL="1828800" algn="l">
              <a:spcBef>
                <a:spcPts val="300"/>
              </a:spcBef>
              <a:spcAft>
                <a:spcPts val="0"/>
              </a:spcAft>
              <a:buSzPts val="1400"/>
              <a:buChar char="▪"/>
              <a:defRPr sz="1400"/>
            </a:lvl4pPr>
            <a:lvl5pPr indent="-317500" lvl="4" marL="2286000" algn="l">
              <a:spcBef>
                <a:spcPts val="300"/>
              </a:spcBef>
              <a:spcAft>
                <a:spcPts val="0"/>
              </a:spcAft>
              <a:buSzPts val="1400"/>
              <a:buChar char="▪"/>
              <a:defRPr sz="1400"/>
            </a:lvl5pPr>
            <a:lvl6pPr indent="-317500" lvl="5" marL="2743200" algn="l">
              <a:spcBef>
                <a:spcPts val="300"/>
              </a:spcBef>
              <a:spcAft>
                <a:spcPts val="0"/>
              </a:spcAft>
              <a:buSzPts val="1400"/>
              <a:buChar char="▪"/>
              <a:defRPr sz="1400"/>
            </a:lvl6pPr>
            <a:lvl7pPr indent="-317500" lvl="6" marL="3200400" algn="l">
              <a:spcBef>
                <a:spcPts val="300"/>
              </a:spcBef>
              <a:spcAft>
                <a:spcPts val="0"/>
              </a:spcAft>
              <a:buSzPts val="1400"/>
              <a:buChar char="▪"/>
              <a:defRPr sz="1400"/>
            </a:lvl7pPr>
            <a:lvl8pPr indent="-317500" lvl="7" marL="3657600" algn="l">
              <a:spcBef>
                <a:spcPts val="300"/>
              </a:spcBef>
              <a:spcAft>
                <a:spcPts val="0"/>
              </a:spcAft>
              <a:buSzPts val="1400"/>
              <a:buChar char="▪"/>
              <a:defRPr sz="1400"/>
            </a:lvl8pPr>
            <a:lvl9pPr indent="-317500" lvl="8" marL="4114800" algn="l">
              <a:spcBef>
                <a:spcPts val="300"/>
              </a:spcBef>
              <a:spcAft>
                <a:spcPts val="0"/>
              </a:spcAft>
              <a:buSzPts val="1400"/>
              <a:buChar char="▪"/>
              <a:defRPr sz="1400"/>
            </a:lvl9pPr>
          </a:lstStyle>
          <a:p/>
        </p:txBody>
      </p:sp>
      <p:sp>
        <p:nvSpPr>
          <p:cNvPr id="79" name="Google Shape;79;p17"/>
          <p:cNvSpPr txBox="1"/>
          <p:nvPr>
            <p:ph idx="10" type="dt"/>
          </p:nvPr>
        </p:nvSpPr>
        <p:spPr>
          <a:xfrm>
            <a:off x="342900" y="4683919"/>
            <a:ext cx="1600200" cy="35718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" name="Google Shape;80;p17"/>
          <p:cNvSpPr txBox="1"/>
          <p:nvPr>
            <p:ph idx="11" type="ftr"/>
          </p:nvPr>
        </p:nvSpPr>
        <p:spPr>
          <a:xfrm>
            <a:off x="2343150" y="4683919"/>
            <a:ext cx="2171700" cy="35718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" name="Google Shape;81;p17"/>
          <p:cNvSpPr txBox="1"/>
          <p:nvPr>
            <p:ph idx="12" type="sldNum"/>
          </p:nvPr>
        </p:nvSpPr>
        <p:spPr>
          <a:xfrm>
            <a:off x="4914900" y="4683919"/>
            <a:ext cx="1600200" cy="35718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8"/>
          <p:cNvSpPr txBox="1"/>
          <p:nvPr>
            <p:ph type="title"/>
          </p:nvPr>
        </p:nvSpPr>
        <p:spPr>
          <a:xfrm>
            <a:off x="0" y="-19050"/>
            <a:ext cx="91440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8"/>
          <p:cNvSpPr txBox="1"/>
          <p:nvPr>
            <p:ph idx="1" type="body"/>
          </p:nvPr>
        </p:nvSpPr>
        <p:spPr>
          <a:xfrm>
            <a:off x="342901" y="1151335"/>
            <a:ext cx="3030141" cy="479822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SzPts val="1800"/>
              <a:buNone/>
              <a:defRPr b="1" sz="1800"/>
            </a:lvl1pPr>
            <a:lvl2pPr indent="-228600" lvl="1" marL="914400" algn="l">
              <a:spcBef>
                <a:spcPts val="300"/>
              </a:spcBef>
              <a:spcAft>
                <a:spcPts val="0"/>
              </a:spcAft>
              <a:buSzPts val="1500"/>
              <a:buNone/>
              <a:defRPr b="1" sz="1500"/>
            </a:lvl2pPr>
            <a:lvl3pPr indent="-228600" lvl="2" marL="1371600" algn="l">
              <a:spcBef>
                <a:spcPts val="300"/>
              </a:spcBef>
              <a:spcAft>
                <a:spcPts val="0"/>
              </a:spcAft>
              <a:buSzPts val="1400"/>
              <a:buNone/>
              <a:defRPr b="1" sz="1400"/>
            </a:lvl3pPr>
            <a:lvl4pPr indent="-228600" lvl="3" marL="1828800" algn="l">
              <a:spcBef>
                <a:spcPts val="200"/>
              </a:spcBef>
              <a:spcAft>
                <a:spcPts val="0"/>
              </a:spcAft>
              <a:buSzPts val="1200"/>
              <a:buNone/>
              <a:defRPr b="1" sz="1200"/>
            </a:lvl4pPr>
            <a:lvl5pPr indent="-228600" lvl="4" marL="2286000" algn="l">
              <a:spcBef>
                <a:spcPts val="200"/>
              </a:spcBef>
              <a:spcAft>
                <a:spcPts val="0"/>
              </a:spcAft>
              <a:buSzPts val="1200"/>
              <a:buNone/>
              <a:defRPr b="1" sz="1200"/>
            </a:lvl5pPr>
            <a:lvl6pPr indent="-228600" lvl="5" marL="2743200" algn="l">
              <a:spcBef>
                <a:spcPts val="200"/>
              </a:spcBef>
              <a:spcAft>
                <a:spcPts val="0"/>
              </a:spcAft>
              <a:buSzPts val="1200"/>
              <a:buNone/>
              <a:defRPr b="1" sz="1200"/>
            </a:lvl6pPr>
            <a:lvl7pPr indent="-228600" lvl="6" marL="3200400" algn="l">
              <a:spcBef>
                <a:spcPts val="200"/>
              </a:spcBef>
              <a:spcAft>
                <a:spcPts val="0"/>
              </a:spcAft>
              <a:buSzPts val="1200"/>
              <a:buNone/>
              <a:defRPr b="1" sz="1200"/>
            </a:lvl7pPr>
            <a:lvl8pPr indent="-228600" lvl="7" marL="3657600" algn="l">
              <a:spcBef>
                <a:spcPts val="200"/>
              </a:spcBef>
              <a:spcAft>
                <a:spcPts val="0"/>
              </a:spcAft>
              <a:buSzPts val="1200"/>
              <a:buNone/>
              <a:defRPr b="1" sz="1200"/>
            </a:lvl8pPr>
            <a:lvl9pPr indent="-228600" lvl="8" marL="4114800" algn="l">
              <a:spcBef>
                <a:spcPts val="200"/>
              </a:spcBef>
              <a:spcAft>
                <a:spcPts val="0"/>
              </a:spcAft>
              <a:buSzPts val="1200"/>
              <a:buNone/>
              <a:defRPr b="1" sz="1200"/>
            </a:lvl9pPr>
          </a:lstStyle>
          <a:p/>
        </p:txBody>
      </p:sp>
      <p:sp>
        <p:nvSpPr>
          <p:cNvPr id="85" name="Google Shape;85;p18"/>
          <p:cNvSpPr txBox="1"/>
          <p:nvPr>
            <p:ph idx="2" type="body"/>
          </p:nvPr>
        </p:nvSpPr>
        <p:spPr>
          <a:xfrm>
            <a:off x="342901" y="1631156"/>
            <a:ext cx="3030141" cy="296346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42900" lvl="0" marL="457200" algn="l">
              <a:spcBef>
                <a:spcPts val="400"/>
              </a:spcBef>
              <a:spcAft>
                <a:spcPts val="0"/>
              </a:spcAft>
              <a:buSzPts val="1800"/>
              <a:buChar char="▪"/>
              <a:defRPr sz="1800"/>
            </a:lvl1pPr>
            <a:lvl2pPr indent="-323850" lvl="1" marL="914400" algn="l">
              <a:spcBef>
                <a:spcPts val="300"/>
              </a:spcBef>
              <a:spcAft>
                <a:spcPts val="0"/>
              </a:spcAft>
              <a:buSzPts val="1500"/>
              <a:buChar char="▪"/>
              <a:defRPr sz="1500"/>
            </a:lvl2pPr>
            <a:lvl3pPr indent="-317500" lvl="2" marL="1371600" algn="l">
              <a:spcBef>
                <a:spcPts val="300"/>
              </a:spcBef>
              <a:spcAft>
                <a:spcPts val="0"/>
              </a:spcAft>
              <a:buSzPts val="1400"/>
              <a:buChar char="▪"/>
              <a:defRPr sz="1400"/>
            </a:lvl3pPr>
            <a:lvl4pPr indent="-304800" lvl="3" marL="1828800" algn="l">
              <a:spcBef>
                <a:spcPts val="200"/>
              </a:spcBef>
              <a:spcAft>
                <a:spcPts val="0"/>
              </a:spcAft>
              <a:buSzPts val="1200"/>
              <a:buChar char="▪"/>
              <a:defRPr sz="1200"/>
            </a:lvl4pPr>
            <a:lvl5pPr indent="-304800" lvl="4" marL="2286000" algn="l">
              <a:spcBef>
                <a:spcPts val="200"/>
              </a:spcBef>
              <a:spcAft>
                <a:spcPts val="0"/>
              </a:spcAft>
              <a:buSzPts val="1200"/>
              <a:buChar char="▪"/>
              <a:defRPr sz="1200"/>
            </a:lvl5pPr>
            <a:lvl6pPr indent="-304800" lvl="5" marL="2743200" algn="l">
              <a:spcBef>
                <a:spcPts val="200"/>
              </a:spcBef>
              <a:spcAft>
                <a:spcPts val="0"/>
              </a:spcAft>
              <a:buSzPts val="1200"/>
              <a:buChar char="▪"/>
              <a:defRPr sz="1200"/>
            </a:lvl6pPr>
            <a:lvl7pPr indent="-304800" lvl="6" marL="3200400" algn="l">
              <a:spcBef>
                <a:spcPts val="200"/>
              </a:spcBef>
              <a:spcAft>
                <a:spcPts val="0"/>
              </a:spcAft>
              <a:buSzPts val="1200"/>
              <a:buChar char="▪"/>
              <a:defRPr sz="1200"/>
            </a:lvl7pPr>
            <a:lvl8pPr indent="-304800" lvl="7" marL="3657600" algn="l">
              <a:spcBef>
                <a:spcPts val="200"/>
              </a:spcBef>
              <a:spcAft>
                <a:spcPts val="0"/>
              </a:spcAft>
              <a:buSzPts val="1200"/>
              <a:buChar char="▪"/>
              <a:defRPr sz="1200"/>
            </a:lvl8pPr>
            <a:lvl9pPr indent="-304800" lvl="8" marL="4114800" algn="l">
              <a:spcBef>
                <a:spcPts val="200"/>
              </a:spcBef>
              <a:spcAft>
                <a:spcPts val="0"/>
              </a:spcAft>
              <a:buSzPts val="1200"/>
              <a:buChar char="▪"/>
              <a:defRPr sz="1200"/>
            </a:lvl9pPr>
          </a:lstStyle>
          <a:p/>
        </p:txBody>
      </p:sp>
      <p:sp>
        <p:nvSpPr>
          <p:cNvPr id="86" name="Google Shape;86;p18"/>
          <p:cNvSpPr txBox="1"/>
          <p:nvPr>
            <p:ph idx="3" type="body"/>
          </p:nvPr>
        </p:nvSpPr>
        <p:spPr>
          <a:xfrm>
            <a:off x="3483770" y="1151335"/>
            <a:ext cx="3031331" cy="479822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SzPts val="1800"/>
              <a:buNone/>
              <a:defRPr b="1" sz="1800"/>
            </a:lvl1pPr>
            <a:lvl2pPr indent="-228600" lvl="1" marL="914400" algn="l">
              <a:spcBef>
                <a:spcPts val="300"/>
              </a:spcBef>
              <a:spcAft>
                <a:spcPts val="0"/>
              </a:spcAft>
              <a:buSzPts val="1500"/>
              <a:buNone/>
              <a:defRPr b="1" sz="1500"/>
            </a:lvl2pPr>
            <a:lvl3pPr indent="-228600" lvl="2" marL="1371600" algn="l">
              <a:spcBef>
                <a:spcPts val="300"/>
              </a:spcBef>
              <a:spcAft>
                <a:spcPts val="0"/>
              </a:spcAft>
              <a:buSzPts val="1400"/>
              <a:buNone/>
              <a:defRPr b="1" sz="1400"/>
            </a:lvl3pPr>
            <a:lvl4pPr indent="-228600" lvl="3" marL="1828800" algn="l">
              <a:spcBef>
                <a:spcPts val="200"/>
              </a:spcBef>
              <a:spcAft>
                <a:spcPts val="0"/>
              </a:spcAft>
              <a:buSzPts val="1200"/>
              <a:buNone/>
              <a:defRPr b="1" sz="1200"/>
            </a:lvl4pPr>
            <a:lvl5pPr indent="-228600" lvl="4" marL="2286000" algn="l">
              <a:spcBef>
                <a:spcPts val="200"/>
              </a:spcBef>
              <a:spcAft>
                <a:spcPts val="0"/>
              </a:spcAft>
              <a:buSzPts val="1200"/>
              <a:buNone/>
              <a:defRPr b="1" sz="1200"/>
            </a:lvl5pPr>
            <a:lvl6pPr indent="-228600" lvl="5" marL="2743200" algn="l">
              <a:spcBef>
                <a:spcPts val="200"/>
              </a:spcBef>
              <a:spcAft>
                <a:spcPts val="0"/>
              </a:spcAft>
              <a:buSzPts val="1200"/>
              <a:buNone/>
              <a:defRPr b="1" sz="1200"/>
            </a:lvl6pPr>
            <a:lvl7pPr indent="-228600" lvl="6" marL="3200400" algn="l">
              <a:spcBef>
                <a:spcPts val="200"/>
              </a:spcBef>
              <a:spcAft>
                <a:spcPts val="0"/>
              </a:spcAft>
              <a:buSzPts val="1200"/>
              <a:buNone/>
              <a:defRPr b="1" sz="1200"/>
            </a:lvl7pPr>
            <a:lvl8pPr indent="-228600" lvl="7" marL="3657600" algn="l">
              <a:spcBef>
                <a:spcPts val="200"/>
              </a:spcBef>
              <a:spcAft>
                <a:spcPts val="0"/>
              </a:spcAft>
              <a:buSzPts val="1200"/>
              <a:buNone/>
              <a:defRPr b="1" sz="1200"/>
            </a:lvl8pPr>
            <a:lvl9pPr indent="-228600" lvl="8" marL="4114800" algn="l">
              <a:spcBef>
                <a:spcPts val="200"/>
              </a:spcBef>
              <a:spcAft>
                <a:spcPts val="0"/>
              </a:spcAft>
              <a:buSzPts val="1200"/>
              <a:buNone/>
              <a:defRPr b="1" sz="1200"/>
            </a:lvl9pPr>
          </a:lstStyle>
          <a:p/>
        </p:txBody>
      </p:sp>
      <p:sp>
        <p:nvSpPr>
          <p:cNvPr id="87" name="Google Shape;87;p18"/>
          <p:cNvSpPr txBox="1"/>
          <p:nvPr>
            <p:ph idx="4" type="body"/>
          </p:nvPr>
        </p:nvSpPr>
        <p:spPr>
          <a:xfrm>
            <a:off x="3483770" y="1631156"/>
            <a:ext cx="3031331" cy="296346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42900" lvl="0" marL="457200" algn="l">
              <a:spcBef>
                <a:spcPts val="400"/>
              </a:spcBef>
              <a:spcAft>
                <a:spcPts val="0"/>
              </a:spcAft>
              <a:buSzPts val="1800"/>
              <a:buChar char="▪"/>
              <a:defRPr sz="1800"/>
            </a:lvl1pPr>
            <a:lvl2pPr indent="-323850" lvl="1" marL="914400" algn="l">
              <a:spcBef>
                <a:spcPts val="300"/>
              </a:spcBef>
              <a:spcAft>
                <a:spcPts val="0"/>
              </a:spcAft>
              <a:buSzPts val="1500"/>
              <a:buChar char="▪"/>
              <a:defRPr sz="1500"/>
            </a:lvl2pPr>
            <a:lvl3pPr indent="-317500" lvl="2" marL="1371600" algn="l">
              <a:spcBef>
                <a:spcPts val="300"/>
              </a:spcBef>
              <a:spcAft>
                <a:spcPts val="0"/>
              </a:spcAft>
              <a:buSzPts val="1400"/>
              <a:buChar char="▪"/>
              <a:defRPr sz="1400"/>
            </a:lvl3pPr>
            <a:lvl4pPr indent="-304800" lvl="3" marL="1828800" algn="l">
              <a:spcBef>
                <a:spcPts val="200"/>
              </a:spcBef>
              <a:spcAft>
                <a:spcPts val="0"/>
              </a:spcAft>
              <a:buSzPts val="1200"/>
              <a:buChar char="▪"/>
              <a:defRPr sz="1200"/>
            </a:lvl4pPr>
            <a:lvl5pPr indent="-304800" lvl="4" marL="2286000" algn="l">
              <a:spcBef>
                <a:spcPts val="200"/>
              </a:spcBef>
              <a:spcAft>
                <a:spcPts val="0"/>
              </a:spcAft>
              <a:buSzPts val="1200"/>
              <a:buChar char="▪"/>
              <a:defRPr sz="1200"/>
            </a:lvl5pPr>
            <a:lvl6pPr indent="-304800" lvl="5" marL="2743200" algn="l">
              <a:spcBef>
                <a:spcPts val="200"/>
              </a:spcBef>
              <a:spcAft>
                <a:spcPts val="0"/>
              </a:spcAft>
              <a:buSzPts val="1200"/>
              <a:buChar char="▪"/>
              <a:defRPr sz="1200"/>
            </a:lvl6pPr>
            <a:lvl7pPr indent="-304800" lvl="6" marL="3200400" algn="l">
              <a:spcBef>
                <a:spcPts val="200"/>
              </a:spcBef>
              <a:spcAft>
                <a:spcPts val="0"/>
              </a:spcAft>
              <a:buSzPts val="1200"/>
              <a:buChar char="▪"/>
              <a:defRPr sz="1200"/>
            </a:lvl7pPr>
            <a:lvl8pPr indent="-304800" lvl="7" marL="3657600" algn="l">
              <a:spcBef>
                <a:spcPts val="200"/>
              </a:spcBef>
              <a:spcAft>
                <a:spcPts val="0"/>
              </a:spcAft>
              <a:buSzPts val="1200"/>
              <a:buChar char="▪"/>
              <a:defRPr sz="1200"/>
            </a:lvl8pPr>
            <a:lvl9pPr indent="-304800" lvl="8" marL="4114800" algn="l">
              <a:spcBef>
                <a:spcPts val="200"/>
              </a:spcBef>
              <a:spcAft>
                <a:spcPts val="0"/>
              </a:spcAft>
              <a:buSzPts val="1200"/>
              <a:buChar char="▪"/>
              <a:defRPr sz="1200"/>
            </a:lvl9pPr>
          </a:lstStyle>
          <a:p/>
        </p:txBody>
      </p:sp>
      <p:sp>
        <p:nvSpPr>
          <p:cNvPr id="88" name="Google Shape;88;p18"/>
          <p:cNvSpPr txBox="1"/>
          <p:nvPr>
            <p:ph idx="10" type="dt"/>
          </p:nvPr>
        </p:nvSpPr>
        <p:spPr>
          <a:xfrm>
            <a:off x="342900" y="4683919"/>
            <a:ext cx="1600200" cy="35718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8"/>
          <p:cNvSpPr txBox="1"/>
          <p:nvPr>
            <p:ph idx="11" type="ftr"/>
          </p:nvPr>
        </p:nvSpPr>
        <p:spPr>
          <a:xfrm>
            <a:off x="2343150" y="4683919"/>
            <a:ext cx="2171700" cy="35718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" name="Google Shape;90;p18"/>
          <p:cNvSpPr txBox="1"/>
          <p:nvPr>
            <p:ph idx="12" type="sldNum"/>
          </p:nvPr>
        </p:nvSpPr>
        <p:spPr>
          <a:xfrm>
            <a:off x="4914900" y="4683919"/>
            <a:ext cx="1600200" cy="35718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9"/>
          <p:cNvSpPr txBox="1"/>
          <p:nvPr>
            <p:ph type="title"/>
          </p:nvPr>
        </p:nvSpPr>
        <p:spPr>
          <a:xfrm>
            <a:off x="0" y="-19050"/>
            <a:ext cx="91440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3" name="Google Shape;93;p19"/>
          <p:cNvSpPr txBox="1"/>
          <p:nvPr>
            <p:ph idx="10" type="dt"/>
          </p:nvPr>
        </p:nvSpPr>
        <p:spPr>
          <a:xfrm>
            <a:off x="342900" y="4683919"/>
            <a:ext cx="1600200" cy="35718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4" name="Google Shape;94;p19"/>
          <p:cNvSpPr txBox="1"/>
          <p:nvPr>
            <p:ph idx="11" type="ftr"/>
          </p:nvPr>
        </p:nvSpPr>
        <p:spPr>
          <a:xfrm>
            <a:off x="2343150" y="4683919"/>
            <a:ext cx="2171700" cy="35718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5" name="Google Shape;95;p19"/>
          <p:cNvSpPr txBox="1"/>
          <p:nvPr>
            <p:ph idx="12" type="sldNum"/>
          </p:nvPr>
        </p:nvSpPr>
        <p:spPr>
          <a:xfrm>
            <a:off x="4914900" y="4683919"/>
            <a:ext cx="1600200" cy="35718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0"/>
          <p:cNvSpPr txBox="1"/>
          <p:nvPr>
            <p:ph idx="10" type="dt"/>
          </p:nvPr>
        </p:nvSpPr>
        <p:spPr>
          <a:xfrm>
            <a:off x="342900" y="4683919"/>
            <a:ext cx="1600200" cy="35718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8" name="Google Shape;98;p20"/>
          <p:cNvSpPr txBox="1"/>
          <p:nvPr>
            <p:ph idx="11" type="ftr"/>
          </p:nvPr>
        </p:nvSpPr>
        <p:spPr>
          <a:xfrm>
            <a:off x="2343150" y="4683919"/>
            <a:ext cx="2171700" cy="35718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9" name="Google Shape;99;p20"/>
          <p:cNvSpPr txBox="1"/>
          <p:nvPr>
            <p:ph idx="12" type="sldNum"/>
          </p:nvPr>
        </p:nvSpPr>
        <p:spPr>
          <a:xfrm>
            <a:off x="4914900" y="4683919"/>
            <a:ext cx="1600200" cy="35718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1"/>
          <p:cNvSpPr txBox="1"/>
          <p:nvPr>
            <p:ph type="title"/>
          </p:nvPr>
        </p:nvSpPr>
        <p:spPr>
          <a:xfrm>
            <a:off x="342901" y="204787"/>
            <a:ext cx="2256235" cy="871538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sz="1500"/>
            </a:lvl1pPr>
            <a:lvl2pPr lvl="1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2" name="Google Shape;102;p21"/>
          <p:cNvSpPr txBox="1"/>
          <p:nvPr>
            <p:ph idx="1" type="body"/>
          </p:nvPr>
        </p:nvSpPr>
        <p:spPr>
          <a:xfrm>
            <a:off x="2681288" y="204790"/>
            <a:ext cx="3833813" cy="438983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81000" lvl="0" marL="457200" algn="l">
              <a:spcBef>
                <a:spcPts val="500"/>
              </a:spcBef>
              <a:spcAft>
                <a:spcPts val="0"/>
              </a:spcAft>
              <a:buSzPts val="2400"/>
              <a:buChar char="▪"/>
              <a:defRPr sz="2400"/>
            </a:lvl1pPr>
            <a:lvl2pPr indent="-361950" lvl="1" marL="914400" algn="l">
              <a:spcBef>
                <a:spcPts val="400"/>
              </a:spcBef>
              <a:spcAft>
                <a:spcPts val="0"/>
              </a:spcAft>
              <a:buSzPts val="2100"/>
              <a:buChar char="▪"/>
              <a:defRPr sz="2100"/>
            </a:lvl2pPr>
            <a:lvl3pPr indent="-342900" lvl="2" marL="1371600" algn="l">
              <a:spcBef>
                <a:spcPts val="400"/>
              </a:spcBef>
              <a:spcAft>
                <a:spcPts val="0"/>
              </a:spcAft>
              <a:buSzPts val="1800"/>
              <a:buChar char="▪"/>
              <a:defRPr sz="1800"/>
            </a:lvl3pPr>
            <a:lvl4pPr indent="-323850" lvl="3" marL="1828800" algn="l">
              <a:spcBef>
                <a:spcPts val="300"/>
              </a:spcBef>
              <a:spcAft>
                <a:spcPts val="0"/>
              </a:spcAft>
              <a:buSzPts val="1500"/>
              <a:buChar char="▪"/>
              <a:defRPr sz="1500"/>
            </a:lvl4pPr>
            <a:lvl5pPr indent="-323850" lvl="4" marL="2286000" algn="l">
              <a:spcBef>
                <a:spcPts val="300"/>
              </a:spcBef>
              <a:spcAft>
                <a:spcPts val="0"/>
              </a:spcAft>
              <a:buSzPts val="1500"/>
              <a:buChar char="▪"/>
              <a:defRPr sz="1500"/>
            </a:lvl5pPr>
            <a:lvl6pPr indent="-323850" lvl="5" marL="2743200" algn="l">
              <a:spcBef>
                <a:spcPts val="300"/>
              </a:spcBef>
              <a:spcAft>
                <a:spcPts val="0"/>
              </a:spcAft>
              <a:buSzPts val="1500"/>
              <a:buChar char="▪"/>
              <a:defRPr sz="1500"/>
            </a:lvl6pPr>
            <a:lvl7pPr indent="-323850" lvl="6" marL="3200400" algn="l">
              <a:spcBef>
                <a:spcPts val="300"/>
              </a:spcBef>
              <a:spcAft>
                <a:spcPts val="0"/>
              </a:spcAft>
              <a:buSzPts val="1500"/>
              <a:buChar char="▪"/>
              <a:defRPr sz="1500"/>
            </a:lvl7pPr>
            <a:lvl8pPr indent="-323850" lvl="7" marL="3657600" algn="l">
              <a:spcBef>
                <a:spcPts val="300"/>
              </a:spcBef>
              <a:spcAft>
                <a:spcPts val="0"/>
              </a:spcAft>
              <a:buSzPts val="1500"/>
              <a:buChar char="▪"/>
              <a:defRPr sz="1500"/>
            </a:lvl8pPr>
            <a:lvl9pPr indent="-323850" lvl="8" marL="4114800" algn="l">
              <a:spcBef>
                <a:spcPts val="300"/>
              </a:spcBef>
              <a:spcAft>
                <a:spcPts val="0"/>
              </a:spcAft>
              <a:buSzPts val="1500"/>
              <a:buChar char="▪"/>
              <a:defRPr sz="1500"/>
            </a:lvl9pPr>
          </a:lstStyle>
          <a:p/>
        </p:txBody>
      </p:sp>
      <p:sp>
        <p:nvSpPr>
          <p:cNvPr id="103" name="Google Shape;103;p21"/>
          <p:cNvSpPr txBox="1"/>
          <p:nvPr>
            <p:ph idx="2" type="body"/>
          </p:nvPr>
        </p:nvSpPr>
        <p:spPr>
          <a:xfrm>
            <a:off x="342901" y="1076327"/>
            <a:ext cx="2256235" cy="351829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spcBef>
                <a:spcPts val="200"/>
              </a:spcBef>
              <a:spcAft>
                <a:spcPts val="0"/>
              </a:spcAft>
              <a:buSzPts val="1100"/>
              <a:buNone/>
              <a:defRPr sz="1100"/>
            </a:lvl1pPr>
            <a:lvl2pPr indent="-228600" lvl="1" marL="914400" algn="l">
              <a:spcBef>
                <a:spcPts val="200"/>
              </a:spcBef>
              <a:spcAft>
                <a:spcPts val="0"/>
              </a:spcAft>
              <a:buSzPts val="900"/>
              <a:buNone/>
              <a:defRPr sz="9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SzPts val="800"/>
              <a:buNone/>
              <a:defRPr sz="800"/>
            </a:lvl3pPr>
            <a:lvl4pPr indent="-228600" lvl="3" marL="1828800" algn="l">
              <a:spcBef>
                <a:spcPts val="100"/>
              </a:spcBef>
              <a:spcAft>
                <a:spcPts val="0"/>
              </a:spcAft>
              <a:buSzPts val="700"/>
              <a:buNone/>
              <a:defRPr sz="700"/>
            </a:lvl4pPr>
            <a:lvl5pPr indent="-228600" lvl="4" marL="2286000" algn="l">
              <a:spcBef>
                <a:spcPts val="100"/>
              </a:spcBef>
              <a:spcAft>
                <a:spcPts val="0"/>
              </a:spcAft>
              <a:buSzPts val="700"/>
              <a:buNone/>
              <a:defRPr sz="700"/>
            </a:lvl5pPr>
            <a:lvl6pPr indent="-228600" lvl="5" marL="2743200" algn="l">
              <a:spcBef>
                <a:spcPts val="100"/>
              </a:spcBef>
              <a:spcAft>
                <a:spcPts val="0"/>
              </a:spcAft>
              <a:buSzPts val="700"/>
              <a:buNone/>
              <a:defRPr sz="700"/>
            </a:lvl6pPr>
            <a:lvl7pPr indent="-228600" lvl="6" marL="3200400" algn="l">
              <a:spcBef>
                <a:spcPts val="100"/>
              </a:spcBef>
              <a:spcAft>
                <a:spcPts val="0"/>
              </a:spcAft>
              <a:buSzPts val="700"/>
              <a:buNone/>
              <a:defRPr sz="700"/>
            </a:lvl7pPr>
            <a:lvl8pPr indent="-228600" lvl="7" marL="3657600" algn="l">
              <a:spcBef>
                <a:spcPts val="100"/>
              </a:spcBef>
              <a:spcAft>
                <a:spcPts val="0"/>
              </a:spcAft>
              <a:buSzPts val="700"/>
              <a:buNone/>
              <a:defRPr sz="700"/>
            </a:lvl8pPr>
            <a:lvl9pPr indent="-228600" lvl="8" marL="4114800" algn="l">
              <a:spcBef>
                <a:spcPts val="100"/>
              </a:spcBef>
              <a:spcAft>
                <a:spcPts val="0"/>
              </a:spcAft>
              <a:buSzPts val="700"/>
              <a:buNone/>
              <a:defRPr sz="700"/>
            </a:lvl9pPr>
          </a:lstStyle>
          <a:p/>
        </p:txBody>
      </p:sp>
      <p:sp>
        <p:nvSpPr>
          <p:cNvPr id="104" name="Google Shape;104;p21"/>
          <p:cNvSpPr txBox="1"/>
          <p:nvPr>
            <p:ph idx="10" type="dt"/>
          </p:nvPr>
        </p:nvSpPr>
        <p:spPr>
          <a:xfrm>
            <a:off x="342900" y="4683919"/>
            <a:ext cx="1600200" cy="35718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5" name="Google Shape;105;p21"/>
          <p:cNvSpPr txBox="1"/>
          <p:nvPr>
            <p:ph idx="11" type="ftr"/>
          </p:nvPr>
        </p:nvSpPr>
        <p:spPr>
          <a:xfrm>
            <a:off x="2343150" y="4683919"/>
            <a:ext cx="2171700" cy="35718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6" name="Google Shape;106;p21"/>
          <p:cNvSpPr txBox="1"/>
          <p:nvPr>
            <p:ph idx="12" type="sldNum"/>
          </p:nvPr>
        </p:nvSpPr>
        <p:spPr>
          <a:xfrm>
            <a:off x="4914900" y="4683919"/>
            <a:ext cx="1600200" cy="35718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2"/>
          <p:cNvSpPr txBox="1"/>
          <p:nvPr>
            <p:ph type="title"/>
          </p:nvPr>
        </p:nvSpPr>
        <p:spPr>
          <a:xfrm>
            <a:off x="1344216" y="3600451"/>
            <a:ext cx="4114800" cy="42505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sz="1500"/>
            </a:lvl1pPr>
            <a:lvl2pPr lvl="1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9" name="Google Shape;109;p22"/>
          <p:cNvSpPr/>
          <p:nvPr>
            <p:ph idx="2" type="pic"/>
          </p:nvPr>
        </p:nvSpPr>
        <p:spPr>
          <a:xfrm>
            <a:off x="1344216" y="459581"/>
            <a:ext cx="41148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0" name="Google Shape;110;p22"/>
          <p:cNvSpPr txBox="1"/>
          <p:nvPr>
            <p:ph idx="1" type="body"/>
          </p:nvPr>
        </p:nvSpPr>
        <p:spPr>
          <a:xfrm>
            <a:off x="1344216" y="4025504"/>
            <a:ext cx="4114800" cy="60364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spcBef>
                <a:spcPts val="200"/>
              </a:spcBef>
              <a:spcAft>
                <a:spcPts val="0"/>
              </a:spcAft>
              <a:buSzPts val="1100"/>
              <a:buNone/>
              <a:defRPr sz="1100"/>
            </a:lvl1pPr>
            <a:lvl2pPr indent="-228600" lvl="1" marL="914400" algn="l">
              <a:spcBef>
                <a:spcPts val="200"/>
              </a:spcBef>
              <a:spcAft>
                <a:spcPts val="0"/>
              </a:spcAft>
              <a:buSzPts val="900"/>
              <a:buNone/>
              <a:defRPr sz="9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SzPts val="800"/>
              <a:buNone/>
              <a:defRPr sz="800"/>
            </a:lvl3pPr>
            <a:lvl4pPr indent="-228600" lvl="3" marL="1828800" algn="l">
              <a:spcBef>
                <a:spcPts val="100"/>
              </a:spcBef>
              <a:spcAft>
                <a:spcPts val="0"/>
              </a:spcAft>
              <a:buSzPts val="700"/>
              <a:buNone/>
              <a:defRPr sz="700"/>
            </a:lvl4pPr>
            <a:lvl5pPr indent="-228600" lvl="4" marL="2286000" algn="l">
              <a:spcBef>
                <a:spcPts val="100"/>
              </a:spcBef>
              <a:spcAft>
                <a:spcPts val="0"/>
              </a:spcAft>
              <a:buSzPts val="700"/>
              <a:buNone/>
              <a:defRPr sz="700"/>
            </a:lvl5pPr>
            <a:lvl6pPr indent="-228600" lvl="5" marL="2743200" algn="l">
              <a:spcBef>
                <a:spcPts val="100"/>
              </a:spcBef>
              <a:spcAft>
                <a:spcPts val="0"/>
              </a:spcAft>
              <a:buSzPts val="700"/>
              <a:buNone/>
              <a:defRPr sz="700"/>
            </a:lvl6pPr>
            <a:lvl7pPr indent="-228600" lvl="6" marL="3200400" algn="l">
              <a:spcBef>
                <a:spcPts val="100"/>
              </a:spcBef>
              <a:spcAft>
                <a:spcPts val="0"/>
              </a:spcAft>
              <a:buSzPts val="700"/>
              <a:buNone/>
              <a:defRPr sz="700"/>
            </a:lvl7pPr>
            <a:lvl8pPr indent="-228600" lvl="7" marL="3657600" algn="l">
              <a:spcBef>
                <a:spcPts val="100"/>
              </a:spcBef>
              <a:spcAft>
                <a:spcPts val="0"/>
              </a:spcAft>
              <a:buSzPts val="700"/>
              <a:buNone/>
              <a:defRPr sz="700"/>
            </a:lvl8pPr>
            <a:lvl9pPr indent="-228600" lvl="8" marL="4114800" algn="l">
              <a:spcBef>
                <a:spcPts val="100"/>
              </a:spcBef>
              <a:spcAft>
                <a:spcPts val="0"/>
              </a:spcAft>
              <a:buSzPts val="700"/>
              <a:buNone/>
              <a:defRPr sz="700"/>
            </a:lvl9pPr>
          </a:lstStyle>
          <a:p/>
        </p:txBody>
      </p:sp>
      <p:sp>
        <p:nvSpPr>
          <p:cNvPr id="111" name="Google Shape;111;p22"/>
          <p:cNvSpPr txBox="1"/>
          <p:nvPr>
            <p:ph idx="10" type="dt"/>
          </p:nvPr>
        </p:nvSpPr>
        <p:spPr>
          <a:xfrm>
            <a:off x="342900" y="4683919"/>
            <a:ext cx="1600200" cy="35718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2" name="Google Shape;112;p22"/>
          <p:cNvSpPr txBox="1"/>
          <p:nvPr>
            <p:ph idx="11" type="ftr"/>
          </p:nvPr>
        </p:nvSpPr>
        <p:spPr>
          <a:xfrm>
            <a:off x="2343150" y="4683919"/>
            <a:ext cx="2171700" cy="35718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3" name="Google Shape;113;p22"/>
          <p:cNvSpPr txBox="1"/>
          <p:nvPr>
            <p:ph idx="12" type="sldNum"/>
          </p:nvPr>
        </p:nvSpPr>
        <p:spPr>
          <a:xfrm>
            <a:off x="4914900" y="4683919"/>
            <a:ext cx="1600200" cy="35718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3"/>
          <p:cNvSpPr txBox="1"/>
          <p:nvPr>
            <p:ph type="title"/>
          </p:nvPr>
        </p:nvSpPr>
        <p:spPr>
          <a:xfrm>
            <a:off x="0" y="-19050"/>
            <a:ext cx="91440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6" name="Google Shape;116;p23"/>
          <p:cNvSpPr txBox="1"/>
          <p:nvPr>
            <p:ph idx="1" type="body"/>
          </p:nvPr>
        </p:nvSpPr>
        <p:spPr>
          <a:xfrm rot="5400000">
            <a:off x="2798564" y="-1446013"/>
            <a:ext cx="3546873" cy="85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spcBef>
                <a:spcPts val="300"/>
              </a:spcBef>
              <a:spcAft>
                <a:spcPts val="0"/>
              </a:spcAft>
              <a:buSzPts val="1400"/>
              <a:buChar char="▪"/>
              <a:defRPr/>
            </a:lvl1pPr>
            <a:lvl2pPr indent="-317500" lvl="1" marL="914400" algn="l">
              <a:spcBef>
                <a:spcPts val="30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spcBef>
                <a:spcPts val="300"/>
              </a:spcBef>
              <a:spcAft>
                <a:spcPts val="0"/>
              </a:spcAft>
              <a:buSzPts val="1400"/>
              <a:buChar char="▪"/>
              <a:defRPr/>
            </a:lvl3pPr>
            <a:lvl4pPr indent="-317500" lvl="3" marL="1828800" algn="l">
              <a:spcBef>
                <a:spcPts val="3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spcBef>
                <a:spcPts val="300"/>
              </a:spcBef>
              <a:spcAft>
                <a:spcPts val="0"/>
              </a:spcAft>
              <a:buSzPts val="1400"/>
              <a:buChar char="▪"/>
              <a:defRPr/>
            </a:lvl5pPr>
            <a:lvl6pPr indent="-317500" lvl="5" marL="2743200" algn="l">
              <a:spcBef>
                <a:spcPts val="300"/>
              </a:spcBef>
              <a:spcAft>
                <a:spcPts val="0"/>
              </a:spcAft>
              <a:buSzPts val="1400"/>
              <a:buChar char="▪"/>
              <a:defRPr/>
            </a:lvl6pPr>
            <a:lvl7pPr indent="-317500" lvl="6" marL="3200400" algn="l">
              <a:spcBef>
                <a:spcPts val="300"/>
              </a:spcBef>
              <a:spcAft>
                <a:spcPts val="0"/>
              </a:spcAft>
              <a:buSzPts val="1400"/>
              <a:buChar char="▪"/>
              <a:defRPr/>
            </a:lvl7pPr>
            <a:lvl8pPr indent="-317500" lvl="7" marL="3657600" algn="l">
              <a:spcBef>
                <a:spcPts val="300"/>
              </a:spcBef>
              <a:spcAft>
                <a:spcPts val="0"/>
              </a:spcAft>
              <a:buSzPts val="1400"/>
              <a:buChar char="▪"/>
              <a:defRPr/>
            </a:lvl8pPr>
            <a:lvl9pPr indent="-317500" lvl="8" marL="4114800" algn="l">
              <a:spcBef>
                <a:spcPts val="300"/>
              </a:spcBef>
              <a:spcAft>
                <a:spcPts val="0"/>
              </a:spcAft>
              <a:buSzPts val="1400"/>
              <a:buChar char="▪"/>
              <a:defRPr/>
            </a:lvl9pPr>
          </a:lstStyle>
          <a:p/>
        </p:txBody>
      </p:sp>
      <p:sp>
        <p:nvSpPr>
          <p:cNvPr id="117" name="Google Shape;117;p23"/>
          <p:cNvSpPr txBox="1"/>
          <p:nvPr>
            <p:ph idx="10" type="dt"/>
          </p:nvPr>
        </p:nvSpPr>
        <p:spPr>
          <a:xfrm>
            <a:off x="342900" y="4683919"/>
            <a:ext cx="1600200" cy="35718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8" name="Google Shape;118;p23"/>
          <p:cNvSpPr txBox="1"/>
          <p:nvPr>
            <p:ph idx="11" type="ftr"/>
          </p:nvPr>
        </p:nvSpPr>
        <p:spPr>
          <a:xfrm>
            <a:off x="2343150" y="4683919"/>
            <a:ext cx="2171700" cy="35718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9" name="Google Shape;119;p23"/>
          <p:cNvSpPr txBox="1"/>
          <p:nvPr>
            <p:ph idx="12" type="sldNum"/>
          </p:nvPr>
        </p:nvSpPr>
        <p:spPr>
          <a:xfrm>
            <a:off x="4914900" y="4683919"/>
            <a:ext cx="1600200" cy="35718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4"/>
          <p:cNvSpPr txBox="1"/>
          <p:nvPr>
            <p:ph type="title"/>
          </p:nvPr>
        </p:nvSpPr>
        <p:spPr>
          <a:xfrm rot="5400000">
            <a:off x="3549253" y="1628777"/>
            <a:ext cx="4388644" cy="15430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2" name="Google Shape;122;p24"/>
          <p:cNvSpPr txBox="1"/>
          <p:nvPr>
            <p:ph idx="1" type="body"/>
          </p:nvPr>
        </p:nvSpPr>
        <p:spPr>
          <a:xfrm rot="5400000">
            <a:off x="406003" y="142877"/>
            <a:ext cx="4388644" cy="451485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spcBef>
                <a:spcPts val="300"/>
              </a:spcBef>
              <a:spcAft>
                <a:spcPts val="0"/>
              </a:spcAft>
              <a:buSzPts val="1400"/>
              <a:buChar char="▪"/>
              <a:defRPr/>
            </a:lvl1pPr>
            <a:lvl2pPr indent="-317500" lvl="1" marL="914400" algn="l">
              <a:spcBef>
                <a:spcPts val="30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spcBef>
                <a:spcPts val="300"/>
              </a:spcBef>
              <a:spcAft>
                <a:spcPts val="0"/>
              </a:spcAft>
              <a:buSzPts val="1400"/>
              <a:buChar char="▪"/>
              <a:defRPr/>
            </a:lvl3pPr>
            <a:lvl4pPr indent="-317500" lvl="3" marL="1828800" algn="l">
              <a:spcBef>
                <a:spcPts val="3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spcBef>
                <a:spcPts val="300"/>
              </a:spcBef>
              <a:spcAft>
                <a:spcPts val="0"/>
              </a:spcAft>
              <a:buSzPts val="1400"/>
              <a:buChar char="▪"/>
              <a:defRPr/>
            </a:lvl5pPr>
            <a:lvl6pPr indent="-317500" lvl="5" marL="2743200" algn="l">
              <a:spcBef>
                <a:spcPts val="300"/>
              </a:spcBef>
              <a:spcAft>
                <a:spcPts val="0"/>
              </a:spcAft>
              <a:buSzPts val="1400"/>
              <a:buChar char="▪"/>
              <a:defRPr/>
            </a:lvl6pPr>
            <a:lvl7pPr indent="-317500" lvl="6" marL="3200400" algn="l">
              <a:spcBef>
                <a:spcPts val="300"/>
              </a:spcBef>
              <a:spcAft>
                <a:spcPts val="0"/>
              </a:spcAft>
              <a:buSzPts val="1400"/>
              <a:buChar char="▪"/>
              <a:defRPr/>
            </a:lvl7pPr>
            <a:lvl8pPr indent="-317500" lvl="7" marL="3657600" algn="l">
              <a:spcBef>
                <a:spcPts val="300"/>
              </a:spcBef>
              <a:spcAft>
                <a:spcPts val="0"/>
              </a:spcAft>
              <a:buSzPts val="1400"/>
              <a:buChar char="▪"/>
              <a:defRPr/>
            </a:lvl8pPr>
            <a:lvl9pPr indent="-317500" lvl="8" marL="4114800" algn="l">
              <a:spcBef>
                <a:spcPts val="300"/>
              </a:spcBef>
              <a:spcAft>
                <a:spcPts val="0"/>
              </a:spcAft>
              <a:buSzPts val="1400"/>
              <a:buChar char="▪"/>
              <a:defRPr/>
            </a:lvl9pPr>
          </a:lstStyle>
          <a:p/>
        </p:txBody>
      </p:sp>
      <p:sp>
        <p:nvSpPr>
          <p:cNvPr id="123" name="Google Shape;123;p24"/>
          <p:cNvSpPr txBox="1"/>
          <p:nvPr>
            <p:ph idx="10" type="dt"/>
          </p:nvPr>
        </p:nvSpPr>
        <p:spPr>
          <a:xfrm>
            <a:off x="342900" y="4683919"/>
            <a:ext cx="1600200" cy="35718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4" name="Google Shape;124;p24"/>
          <p:cNvSpPr txBox="1"/>
          <p:nvPr>
            <p:ph idx="11" type="ftr"/>
          </p:nvPr>
        </p:nvSpPr>
        <p:spPr>
          <a:xfrm>
            <a:off x="2343150" y="4683919"/>
            <a:ext cx="2171700" cy="35718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5" name="Google Shape;125;p24"/>
          <p:cNvSpPr txBox="1"/>
          <p:nvPr>
            <p:ph idx="12" type="sldNum"/>
          </p:nvPr>
        </p:nvSpPr>
        <p:spPr>
          <a:xfrm>
            <a:off x="4914900" y="4683919"/>
            <a:ext cx="1600200" cy="35718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0" y="-19050"/>
            <a:ext cx="91440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3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04800" y="1047751"/>
            <a:ext cx="8534400" cy="354687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81000" lvl="0" marL="457200" marR="0" rtl="0" algn="l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Noto Sans Symbols"/>
              <a:buChar char="▪"/>
              <a:defRPr b="0" i="0" sz="2400" u="none" cap="none" strike="noStrik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Symbols"/>
              <a:buChar char="▪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rtl="0" algn="l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Noto Sans Symbols"/>
              <a:buChar char="▪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rtl="0" algn="l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Noto Sans Symbols"/>
              <a:buChar char="▪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23850" lvl="6" marL="3200400" marR="0" rtl="0" algn="l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Noto Sans Symbols"/>
              <a:buChar char="▪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2385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Noto Sans Symbols"/>
              <a:buChar char="▪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Noto Sans Symbols"/>
              <a:buChar char="▪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342900" y="4683919"/>
            <a:ext cx="1600200" cy="35718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2343150" y="4683919"/>
            <a:ext cx="2171700" cy="35718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4914900" y="4683919"/>
            <a:ext cx="1600200" cy="35718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6" name="Google Shape;56;p13"/>
          <p:cNvSpPr/>
          <p:nvPr/>
        </p:nvSpPr>
        <p:spPr>
          <a:xfrm>
            <a:off x="0" y="773432"/>
            <a:ext cx="9144000" cy="45719"/>
          </a:xfrm>
          <a:prstGeom prst="rect">
            <a:avLst/>
          </a:prstGeom>
          <a:gradFill>
            <a:gsLst>
              <a:gs pos="0">
                <a:srgbClr val="0000CC"/>
              </a:gs>
              <a:gs pos="100000">
                <a:schemeClr val="dk1"/>
              </a:gs>
            </a:gsLst>
            <a:lin ang="0" scaled="0"/>
          </a:gra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11" Type="http://schemas.openxmlformats.org/officeDocument/2006/relationships/image" Target="../media/image28.png"/><Relationship Id="rId10" Type="http://schemas.openxmlformats.org/officeDocument/2006/relationships/image" Target="../media/image30.png"/><Relationship Id="rId12" Type="http://schemas.openxmlformats.org/officeDocument/2006/relationships/image" Target="../media/image26.png"/><Relationship Id="rId9" Type="http://schemas.openxmlformats.org/officeDocument/2006/relationships/image" Target="../media/image24.png"/><Relationship Id="rId5" Type="http://schemas.openxmlformats.org/officeDocument/2006/relationships/image" Target="../media/image29.png"/><Relationship Id="rId6" Type="http://schemas.openxmlformats.org/officeDocument/2006/relationships/image" Target="../media/image21.png"/><Relationship Id="rId7" Type="http://schemas.openxmlformats.org/officeDocument/2006/relationships/image" Target="../media/image17.png"/><Relationship Id="rId8" Type="http://schemas.openxmlformats.org/officeDocument/2006/relationships/image" Target="../media/image2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10" Type="http://schemas.openxmlformats.org/officeDocument/2006/relationships/image" Target="../media/image45.png"/><Relationship Id="rId9" Type="http://schemas.openxmlformats.org/officeDocument/2006/relationships/image" Target="../media/image39.png"/><Relationship Id="rId5" Type="http://schemas.openxmlformats.org/officeDocument/2006/relationships/image" Target="../media/image34.png"/><Relationship Id="rId6" Type="http://schemas.openxmlformats.org/officeDocument/2006/relationships/image" Target="../media/image35.png"/><Relationship Id="rId7" Type="http://schemas.openxmlformats.org/officeDocument/2006/relationships/image" Target="../media/image40.png"/><Relationship Id="rId8" Type="http://schemas.openxmlformats.org/officeDocument/2006/relationships/image" Target="../media/image3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3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7.png"/><Relationship Id="rId4" Type="http://schemas.openxmlformats.org/officeDocument/2006/relationships/image" Target="../media/image53.jpg"/><Relationship Id="rId5" Type="http://schemas.openxmlformats.org/officeDocument/2006/relationships/image" Target="../media/image41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7.png"/><Relationship Id="rId4" Type="http://schemas.openxmlformats.org/officeDocument/2006/relationships/image" Target="../media/image4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1.png"/><Relationship Id="rId4" Type="http://schemas.openxmlformats.org/officeDocument/2006/relationships/image" Target="../media/image46.png"/><Relationship Id="rId5" Type="http://schemas.openxmlformats.org/officeDocument/2006/relationships/image" Target="../media/image4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7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7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6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8.png"/><Relationship Id="rId4" Type="http://schemas.openxmlformats.org/officeDocument/2006/relationships/image" Target="../media/image54.png"/><Relationship Id="rId5" Type="http://schemas.openxmlformats.org/officeDocument/2006/relationships/image" Target="../media/image55.png"/><Relationship Id="rId6" Type="http://schemas.openxmlformats.org/officeDocument/2006/relationships/image" Target="../media/image69.png"/><Relationship Id="rId7" Type="http://schemas.openxmlformats.org/officeDocument/2006/relationships/image" Target="../media/image6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Relationship Id="rId4" Type="http://schemas.openxmlformats.org/officeDocument/2006/relationships/image" Target="../media/image6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6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60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65.png"/><Relationship Id="rId4" Type="http://schemas.openxmlformats.org/officeDocument/2006/relationships/image" Target="../media/image63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6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95.png"/><Relationship Id="rId4" Type="http://schemas.openxmlformats.org/officeDocument/2006/relationships/image" Target="../media/image67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68.png"/><Relationship Id="rId4" Type="http://schemas.openxmlformats.org/officeDocument/2006/relationships/image" Target="../media/image83.png"/><Relationship Id="rId5" Type="http://schemas.openxmlformats.org/officeDocument/2006/relationships/image" Target="../media/image73.png"/><Relationship Id="rId6" Type="http://schemas.openxmlformats.org/officeDocument/2006/relationships/image" Target="../media/image72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71.png"/><Relationship Id="rId4" Type="http://schemas.openxmlformats.org/officeDocument/2006/relationships/image" Target="../media/image84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75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74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png"/><Relationship Id="rId4" Type="http://schemas.openxmlformats.org/officeDocument/2006/relationships/image" Target="../media/image1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91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78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81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77.png"/><Relationship Id="rId4" Type="http://schemas.openxmlformats.org/officeDocument/2006/relationships/image" Target="../media/image88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79.png"/><Relationship Id="rId4" Type="http://schemas.openxmlformats.org/officeDocument/2006/relationships/image" Target="../media/image82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7.png"/><Relationship Id="rId4" Type="http://schemas.openxmlformats.org/officeDocument/2006/relationships/image" Target="../media/image80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87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85.png"/><Relationship Id="rId4" Type="http://schemas.openxmlformats.org/officeDocument/2006/relationships/image" Target="../media/image94.png"/><Relationship Id="rId5" Type="http://schemas.openxmlformats.org/officeDocument/2006/relationships/image" Target="../media/image92.png"/><Relationship Id="rId6" Type="http://schemas.openxmlformats.org/officeDocument/2006/relationships/image" Target="../media/image86.png"/><Relationship Id="rId7" Type="http://schemas.openxmlformats.org/officeDocument/2006/relationships/image" Target="../media/image1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89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106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90.png"/><Relationship Id="rId4" Type="http://schemas.openxmlformats.org/officeDocument/2006/relationships/image" Target="../media/image93.png"/><Relationship Id="rId5" Type="http://schemas.openxmlformats.org/officeDocument/2006/relationships/image" Target="../media/image102.png"/><Relationship Id="rId6" Type="http://schemas.openxmlformats.org/officeDocument/2006/relationships/image" Target="../media/image98.png"/><Relationship Id="rId7" Type="http://schemas.openxmlformats.org/officeDocument/2006/relationships/image" Target="../media/image97.png"/><Relationship Id="rId8" Type="http://schemas.openxmlformats.org/officeDocument/2006/relationships/image" Target="../media/image96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103.png"/><Relationship Id="rId4" Type="http://schemas.openxmlformats.org/officeDocument/2006/relationships/image" Target="../media/image100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99.png"/><Relationship Id="rId4" Type="http://schemas.openxmlformats.org/officeDocument/2006/relationships/image" Target="../media/image100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104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8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Relationship Id="rId4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23.png"/><Relationship Id="rId5" Type="http://schemas.openxmlformats.org/officeDocument/2006/relationships/image" Target="../media/image14.png"/><Relationship Id="rId6" Type="http://schemas.openxmlformats.org/officeDocument/2006/relationships/image" Target="../media/image12.png"/><Relationship Id="rId7" Type="http://schemas.openxmlformats.org/officeDocument/2006/relationships/image" Target="../media/image5.png"/><Relationship Id="rId8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Relationship Id="rId4" Type="http://schemas.openxmlformats.org/officeDocument/2006/relationships/image" Target="../media/image10.png"/><Relationship Id="rId9" Type="http://schemas.openxmlformats.org/officeDocument/2006/relationships/image" Target="../media/image25.png"/><Relationship Id="rId5" Type="http://schemas.openxmlformats.org/officeDocument/2006/relationships/image" Target="../media/image38.png"/><Relationship Id="rId6" Type="http://schemas.openxmlformats.org/officeDocument/2006/relationships/image" Target="../media/image18.png"/><Relationship Id="rId7" Type="http://schemas.openxmlformats.org/officeDocument/2006/relationships/image" Target="../media/image22.png"/><Relationship Id="rId8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2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4"/>
          <p:cNvSpPr txBox="1"/>
          <p:nvPr>
            <p:ph type="title"/>
          </p:nvPr>
        </p:nvSpPr>
        <p:spPr>
          <a:xfrm>
            <a:off x="0" y="-19050"/>
            <a:ext cx="91440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Example: N-Queens</a:t>
            </a:r>
            <a:endParaRPr/>
          </a:p>
        </p:txBody>
      </p:sp>
      <p:sp>
        <p:nvSpPr>
          <p:cNvPr id="211" name="Google Shape;211;p34"/>
          <p:cNvSpPr txBox="1"/>
          <p:nvPr>
            <p:ph idx="1" type="body"/>
          </p:nvPr>
        </p:nvSpPr>
        <p:spPr>
          <a:xfrm>
            <a:off x="228600" y="1063228"/>
            <a:ext cx="6172200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54000" lvl="0" marL="254000" rtl="0" algn="l"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"/>
              <a:t>Formulation 2:</a:t>
            </a:r>
            <a:endParaRPr/>
          </a:p>
          <a:p>
            <a:pPr indent="-222250" lvl="1" marL="558800" rtl="0" algn="l">
              <a:spcBef>
                <a:spcPts val="400"/>
              </a:spcBef>
              <a:spcAft>
                <a:spcPts val="0"/>
              </a:spcAft>
              <a:buSzPts val="2100"/>
              <a:buChar char="▪"/>
            </a:pPr>
            <a:r>
              <a:rPr lang="en"/>
              <a:t>Variables:</a:t>
            </a:r>
            <a:endParaRPr/>
          </a:p>
          <a:p>
            <a:pPr indent="-76200" lvl="4" marL="1536700" rtl="0" algn="l">
              <a:spcBef>
                <a:spcPts val="300"/>
              </a:spcBef>
              <a:spcAft>
                <a:spcPts val="0"/>
              </a:spcAft>
              <a:buSzPts val="1500"/>
              <a:buNone/>
            </a:pPr>
            <a:r>
              <a:t/>
            </a:r>
            <a:endParaRPr/>
          </a:p>
          <a:p>
            <a:pPr indent="-222250" lvl="1" marL="558800" rtl="0" algn="l">
              <a:spcBef>
                <a:spcPts val="400"/>
              </a:spcBef>
              <a:spcAft>
                <a:spcPts val="0"/>
              </a:spcAft>
              <a:buSzPts val="2100"/>
              <a:buChar char="▪"/>
            </a:pPr>
            <a:r>
              <a:rPr lang="en"/>
              <a:t>Domain:</a:t>
            </a:r>
            <a:endParaRPr/>
          </a:p>
          <a:p>
            <a:pPr indent="-76200" lvl="4" marL="1536700" rtl="0" algn="l">
              <a:spcBef>
                <a:spcPts val="300"/>
              </a:spcBef>
              <a:spcAft>
                <a:spcPts val="0"/>
              </a:spcAft>
              <a:buSzPts val="1500"/>
              <a:buNone/>
            </a:pPr>
            <a:r>
              <a:t/>
            </a:r>
            <a:endParaRPr/>
          </a:p>
          <a:p>
            <a:pPr indent="-222250" lvl="1" marL="558800" rtl="0" algn="l">
              <a:spcBef>
                <a:spcPts val="400"/>
              </a:spcBef>
              <a:spcAft>
                <a:spcPts val="0"/>
              </a:spcAft>
              <a:buSzPts val="2100"/>
              <a:buChar char="▪"/>
            </a:pPr>
            <a:r>
              <a:rPr lang="en"/>
              <a:t>Constraints:</a:t>
            </a:r>
            <a:endParaRPr/>
          </a:p>
        </p:txBody>
      </p:sp>
      <p:pic>
        <p:nvPicPr>
          <p:cNvPr descr="txp_fig" id="212" name="Google Shape;212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71700" y="1600200"/>
            <a:ext cx="296466" cy="23693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xp_fig" id="213" name="Google Shape;213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57450" y="4057650"/>
            <a:ext cx="3295650" cy="26074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xp_fig" id="214" name="Google Shape;214;p3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486025" y="3429000"/>
            <a:ext cx="3390900" cy="27265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xp_fig" id="215" name="Google Shape;215;p3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057400" y="2266600"/>
            <a:ext cx="1477565" cy="2345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34"/>
          <p:cNvPicPr preferRelativeResize="0"/>
          <p:nvPr/>
        </p:nvPicPr>
        <p:blipFill rotWithShape="1">
          <a:blip r:embed="rId7">
            <a:alphaModFix/>
          </a:blip>
          <a:srcRect b="14341" l="75101" r="0" t="0"/>
          <a:stretch/>
        </p:blipFill>
        <p:spPr>
          <a:xfrm>
            <a:off x="6292453" y="1200150"/>
            <a:ext cx="1534716" cy="15430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xp_fig" id="217" name="Google Shape;217;p3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949553" y="1314451"/>
            <a:ext cx="296466" cy="22502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xp_fig" id="218" name="Google Shape;218;p3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943600" y="1657351"/>
            <a:ext cx="308372" cy="22621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xp_fig" id="219" name="Google Shape;219;p3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949554" y="2000251"/>
            <a:ext cx="308372" cy="22502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xp_fig" id="220" name="Google Shape;220;p34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5949554" y="2346723"/>
            <a:ext cx="308372" cy="225028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34"/>
          <p:cNvSpPr txBox="1"/>
          <p:nvPr/>
        </p:nvSpPr>
        <p:spPr>
          <a:xfrm>
            <a:off x="1314450" y="3368503"/>
            <a:ext cx="1428750" cy="34624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Implicit:</a:t>
            </a:r>
            <a:endParaRPr sz="1100"/>
          </a:p>
        </p:txBody>
      </p:sp>
      <p:sp>
        <p:nvSpPr>
          <p:cNvPr id="222" name="Google Shape;222;p34"/>
          <p:cNvSpPr txBox="1"/>
          <p:nvPr/>
        </p:nvSpPr>
        <p:spPr>
          <a:xfrm>
            <a:off x="1314450" y="4008835"/>
            <a:ext cx="1028700" cy="34624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Explicit:</a:t>
            </a:r>
            <a:endParaRPr sz="1100"/>
          </a:p>
        </p:txBody>
      </p:sp>
      <p:pic>
        <p:nvPicPr>
          <p:cNvPr descr="txp_fig" id="223" name="Google Shape;223;p34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2495550" y="4514850"/>
            <a:ext cx="419100" cy="5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5"/>
          <p:cNvSpPr txBox="1"/>
          <p:nvPr>
            <p:ph type="title"/>
          </p:nvPr>
        </p:nvSpPr>
        <p:spPr>
          <a:xfrm>
            <a:off x="0" y="-19050"/>
            <a:ext cx="91440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Constraint Graphs</a:t>
            </a:r>
            <a:endParaRPr/>
          </a:p>
        </p:txBody>
      </p:sp>
      <p:pic>
        <p:nvPicPr>
          <p:cNvPr id="229" name="Google Shape;229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00350" y="1200150"/>
            <a:ext cx="3602107" cy="3143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6"/>
          <p:cNvSpPr txBox="1"/>
          <p:nvPr>
            <p:ph type="title"/>
          </p:nvPr>
        </p:nvSpPr>
        <p:spPr>
          <a:xfrm>
            <a:off x="0" y="-19050"/>
            <a:ext cx="91440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Constraint Graphs</a:t>
            </a:r>
            <a:endParaRPr/>
          </a:p>
        </p:txBody>
      </p:sp>
      <p:sp>
        <p:nvSpPr>
          <p:cNvPr id="236" name="Google Shape;236;p36"/>
          <p:cNvSpPr txBox="1"/>
          <p:nvPr>
            <p:ph idx="1" type="body"/>
          </p:nvPr>
        </p:nvSpPr>
        <p:spPr>
          <a:xfrm>
            <a:off x="342900" y="1200151"/>
            <a:ext cx="5257800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54000" lvl="0" marL="2540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" sz="1800"/>
              <a:t>Binary CSP: each constraint relates (at most) two variables</a:t>
            </a:r>
            <a:endParaRPr/>
          </a:p>
          <a:p>
            <a:pPr indent="-139700" lvl="0" marL="254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  <a:p>
            <a:pPr indent="-254000" lvl="0" marL="254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▪"/>
            </a:pPr>
            <a:r>
              <a:rPr lang="en" sz="1800"/>
              <a:t>Binary constraint graph: nodes are variables, arcs show constraints</a:t>
            </a:r>
            <a:endParaRPr/>
          </a:p>
          <a:p>
            <a:pPr indent="-139700" lvl="0" marL="254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  <a:p>
            <a:pPr indent="-254000" lvl="0" marL="254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▪"/>
            </a:pPr>
            <a:r>
              <a:rPr lang="en" sz="1800"/>
              <a:t>General-purpose CSP algorithms use the graph structure to speed up search. E.g., Tasmania is an independent subproblem!</a:t>
            </a:r>
            <a:endParaRPr/>
          </a:p>
        </p:txBody>
      </p:sp>
      <p:pic>
        <p:nvPicPr>
          <p:cNvPr id="237" name="Google Shape;237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86450" y="1200151"/>
            <a:ext cx="2495550" cy="2177653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36"/>
          <p:cNvSpPr txBox="1"/>
          <p:nvPr/>
        </p:nvSpPr>
        <p:spPr>
          <a:xfrm>
            <a:off x="3771900" y="4800601"/>
            <a:ext cx="5257800" cy="30007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[Demo: CSP applet (made available by aispace.org) -- n-queens]</a:t>
            </a:r>
            <a:endParaRPr sz="11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7"/>
          <p:cNvSpPr txBox="1"/>
          <p:nvPr>
            <p:ph type="title"/>
          </p:nvPr>
        </p:nvSpPr>
        <p:spPr>
          <a:xfrm>
            <a:off x="0" y="-19050"/>
            <a:ext cx="91440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Screenshot of Demo N-Queens</a:t>
            </a:r>
            <a:endParaRPr/>
          </a:p>
        </p:txBody>
      </p:sp>
      <p:pic>
        <p:nvPicPr>
          <p:cNvPr descr="Screen Shot 2014-08-10 at 12.13.01 PM (2).png" id="245" name="Google Shape;245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5775" y="855208"/>
            <a:ext cx="8172450" cy="42882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8"/>
          <p:cNvSpPr txBox="1"/>
          <p:nvPr>
            <p:ph type="title"/>
          </p:nvPr>
        </p:nvSpPr>
        <p:spPr>
          <a:xfrm>
            <a:off x="0" y="-19050"/>
            <a:ext cx="91440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Example: Cryptarithmetic</a:t>
            </a:r>
            <a:endParaRPr/>
          </a:p>
        </p:txBody>
      </p:sp>
      <p:sp>
        <p:nvSpPr>
          <p:cNvPr id="252" name="Google Shape;252;p38"/>
          <p:cNvSpPr txBox="1"/>
          <p:nvPr>
            <p:ph idx="1" type="body"/>
          </p:nvPr>
        </p:nvSpPr>
        <p:spPr>
          <a:xfrm>
            <a:off x="342900" y="1200151"/>
            <a:ext cx="3657600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47650" lvl="0" marL="254000" rtl="0" algn="l">
              <a:spcBef>
                <a:spcPts val="0"/>
              </a:spcBef>
              <a:spcAft>
                <a:spcPts val="0"/>
              </a:spcAft>
              <a:buSzPts val="2100"/>
              <a:buChar char="▪"/>
            </a:pPr>
            <a:r>
              <a:rPr lang="en" sz="2100"/>
              <a:t>Variables:</a:t>
            </a:r>
            <a:endParaRPr/>
          </a:p>
          <a:p>
            <a:pPr indent="-114300" lvl="0" marL="254000" rtl="0" algn="l">
              <a:spcBef>
                <a:spcPts val="4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 sz="2100"/>
          </a:p>
          <a:p>
            <a:pPr indent="-247650" lvl="0" marL="254000" rtl="0" algn="l">
              <a:spcBef>
                <a:spcPts val="400"/>
              </a:spcBef>
              <a:spcAft>
                <a:spcPts val="0"/>
              </a:spcAft>
              <a:buSzPts val="2100"/>
              <a:buChar char="▪"/>
            </a:pPr>
            <a:r>
              <a:rPr lang="en" sz="2100"/>
              <a:t>Domain:</a:t>
            </a:r>
            <a:endParaRPr/>
          </a:p>
          <a:p>
            <a:pPr indent="-114300" lvl="0" marL="254000" rtl="0" algn="l">
              <a:spcBef>
                <a:spcPts val="4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 sz="2100"/>
          </a:p>
          <a:p>
            <a:pPr indent="-247650" lvl="0" marL="254000" rtl="0" algn="l">
              <a:spcBef>
                <a:spcPts val="400"/>
              </a:spcBef>
              <a:spcAft>
                <a:spcPts val="0"/>
              </a:spcAft>
              <a:buSzPts val="2100"/>
              <a:buChar char="▪"/>
            </a:pPr>
            <a:r>
              <a:rPr lang="en" sz="2100"/>
              <a:t>Constraints:</a:t>
            </a:r>
            <a:endParaRPr/>
          </a:p>
          <a:p>
            <a:pPr indent="-114300" lvl="0" marL="254000" rtl="0" algn="l">
              <a:spcBef>
                <a:spcPts val="4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 sz="2100"/>
          </a:p>
        </p:txBody>
      </p:sp>
      <p:pic>
        <p:nvPicPr>
          <p:cNvPr id="253" name="Google Shape;253;p38"/>
          <p:cNvPicPr preferRelativeResize="0"/>
          <p:nvPr/>
        </p:nvPicPr>
        <p:blipFill rotWithShape="1">
          <a:blip r:embed="rId3">
            <a:alphaModFix/>
          </a:blip>
          <a:srcRect b="0" l="1343" r="0" t="1076"/>
          <a:stretch/>
        </p:blipFill>
        <p:spPr>
          <a:xfrm>
            <a:off x="4948518" y="2763371"/>
            <a:ext cx="2995332" cy="18550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38"/>
          <p:cNvPicPr preferRelativeResize="0"/>
          <p:nvPr/>
        </p:nvPicPr>
        <p:blipFill rotWithShape="1">
          <a:blip r:embed="rId4">
            <a:alphaModFix/>
          </a:blip>
          <a:srcRect b="0" l="2014" r="0" t="2845"/>
          <a:stretch/>
        </p:blipFill>
        <p:spPr>
          <a:xfrm>
            <a:off x="4551830" y="1398494"/>
            <a:ext cx="1277471" cy="91846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xp_fig" id="255" name="Google Shape;255;p3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00100" y="1710928"/>
            <a:ext cx="3086100" cy="23217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xp_fig" id="256" name="Google Shape;256;p3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51285" y="2428876"/>
            <a:ext cx="2792015" cy="2571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xp_fig" id="257" name="Google Shape;257;p3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71526" y="3765947"/>
            <a:ext cx="2486025" cy="23217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xp_fig" id="258" name="Google Shape;258;p3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00100" y="4286250"/>
            <a:ext cx="410766" cy="5596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xp_fig" id="259" name="Google Shape;259;p3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63192" y="3258742"/>
            <a:ext cx="2608659" cy="24526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Dan\Dropbox\Office\CS 188\Ketrina Art\CSPs\Cryptarithmetic.png" id="260" name="Google Shape;260;p38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6343650" y="971550"/>
            <a:ext cx="2533650" cy="163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9"/>
          <p:cNvSpPr txBox="1"/>
          <p:nvPr>
            <p:ph type="title"/>
          </p:nvPr>
        </p:nvSpPr>
        <p:spPr>
          <a:xfrm>
            <a:off x="0" y="-19050"/>
            <a:ext cx="91440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Example: Sudoku</a:t>
            </a:r>
            <a:endParaRPr/>
          </a:p>
        </p:txBody>
      </p:sp>
      <p:pic>
        <p:nvPicPr>
          <p:cNvPr descr="C:\Documents and Settings\Administrator\My Documents\My Pictures\Sudoku_Board_Fig1.jpg" id="266" name="Google Shape;266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62026" y="1670894"/>
            <a:ext cx="3038475" cy="3057525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39"/>
          <p:cNvSpPr txBox="1"/>
          <p:nvPr/>
        </p:nvSpPr>
        <p:spPr>
          <a:xfrm>
            <a:off x="4857750" y="1143000"/>
            <a:ext cx="3086100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54000" lvl="0" marL="254000" marR="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Noto Sans Symbols"/>
              <a:buChar char="▪"/>
            </a:pPr>
            <a:r>
              <a:rPr lang="en" sz="18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Variables:</a:t>
            </a:r>
            <a:endParaRPr sz="1100"/>
          </a:p>
          <a:p>
            <a:pPr indent="-254000" lvl="1" marL="596900" marR="0" rtl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Noto Sans Symbols"/>
              <a:buChar char="▪"/>
            </a:pPr>
            <a:r>
              <a:rPr b="0" i="0" lang="en" sz="1800" u="none" cap="none" strike="noStrik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Each (open) square</a:t>
            </a:r>
            <a:endParaRPr sz="1100"/>
          </a:p>
          <a:p>
            <a:pPr indent="-254000" lvl="0" marL="254000" marR="0" rtl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Noto Sans Symbols"/>
              <a:buChar char="▪"/>
            </a:pPr>
            <a:r>
              <a:rPr lang="en" sz="18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Domain</a:t>
            </a:r>
            <a:r>
              <a:rPr lang="en" sz="18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 sz="1100"/>
          </a:p>
          <a:p>
            <a:pPr indent="-254000" lvl="1" marL="596900" marR="0" rtl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Noto Sans Symbols"/>
              <a:buChar char="▪"/>
            </a:pPr>
            <a:r>
              <a:rPr b="0" i="0" lang="en" sz="1800" u="none" cap="none" strike="noStrik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{1,2,…,9}</a:t>
            </a:r>
            <a:endParaRPr sz="1100"/>
          </a:p>
          <a:p>
            <a:pPr indent="-254000" lvl="0" marL="254000" marR="0" rtl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Noto Sans Symbols"/>
              <a:buChar char="▪"/>
            </a:pPr>
            <a:r>
              <a:rPr lang="en" sz="18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Constraints:</a:t>
            </a:r>
            <a:endParaRPr sz="1100"/>
          </a:p>
          <a:p>
            <a:pPr indent="-139700" lvl="1" marL="596900" marR="0" rtl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Noto Sans Symbols"/>
              <a:buNone/>
            </a:pPr>
            <a:r>
              <a:t/>
            </a:r>
            <a:endParaRPr b="0" i="0" sz="1800" u="none" cap="none" strike="noStrik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39700" lvl="0" marL="254000" marR="0" rtl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Noto Sans Symbols"/>
              <a:buNone/>
            </a:pPr>
            <a:r>
              <a:t/>
            </a:r>
            <a:endParaRPr sz="18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68" name="Google Shape;268;p39"/>
          <p:cNvGrpSpPr/>
          <p:nvPr/>
        </p:nvGrpSpPr>
        <p:grpSpPr>
          <a:xfrm>
            <a:off x="1314450" y="1127969"/>
            <a:ext cx="2057400" cy="857197"/>
            <a:chOff x="838200" y="1600200"/>
            <a:chExt cx="2743200" cy="1142136"/>
          </a:xfrm>
        </p:grpSpPr>
        <p:sp>
          <p:nvSpPr>
            <p:cNvPr id="269" name="Google Shape;269;p39"/>
            <p:cNvSpPr/>
            <p:nvPr/>
          </p:nvSpPr>
          <p:spPr>
            <a:xfrm>
              <a:off x="2209800" y="1600200"/>
              <a:ext cx="457200" cy="380736"/>
            </a:xfrm>
            <a:prstGeom prst="rect">
              <a:avLst/>
            </a:prstGeom>
            <a:solidFill>
              <a:schemeClr val="lt1"/>
            </a:solidFill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70" name="Google Shape;270;p39"/>
            <p:cNvCxnSpPr>
              <a:stCxn id="269" idx="2"/>
            </p:cNvCxnSpPr>
            <p:nvPr/>
          </p:nvCxnSpPr>
          <p:spPr>
            <a:xfrm flipH="1">
              <a:off x="838200" y="1980936"/>
              <a:ext cx="1600200" cy="7614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71" name="Google Shape;271;p39"/>
            <p:cNvCxnSpPr>
              <a:stCxn id="269" idx="2"/>
            </p:cNvCxnSpPr>
            <p:nvPr/>
          </p:nvCxnSpPr>
          <p:spPr>
            <a:xfrm flipH="1">
              <a:off x="1219200" y="1980936"/>
              <a:ext cx="1219200" cy="7614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72" name="Google Shape;272;p39"/>
            <p:cNvCxnSpPr>
              <a:stCxn id="269" idx="2"/>
            </p:cNvCxnSpPr>
            <p:nvPr/>
          </p:nvCxnSpPr>
          <p:spPr>
            <a:xfrm flipH="1">
              <a:off x="1600200" y="1980936"/>
              <a:ext cx="838200" cy="7614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73" name="Google Shape;273;p39"/>
            <p:cNvCxnSpPr>
              <a:stCxn id="269" idx="2"/>
            </p:cNvCxnSpPr>
            <p:nvPr/>
          </p:nvCxnSpPr>
          <p:spPr>
            <a:xfrm flipH="1">
              <a:off x="1981200" y="1980936"/>
              <a:ext cx="457200" cy="7614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74" name="Google Shape;274;p39"/>
            <p:cNvCxnSpPr>
              <a:stCxn id="269" idx="2"/>
            </p:cNvCxnSpPr>
            <p:nvPr/>
          </p:nvCxnSpPr>
          <p:spPr>
            <a:xfrm flipH="1">
              <a:off x="2435100" y="1980936"/>
              <a:ext cx="3300" cy="7614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75" name="Google Shape;275;p39"/>
            <p:cNvCxnSpPr>
              <a:stCxn id="269" idx="2"/>
            </p:cNvCxnSpPr>
            <p:nvPr/>
          </p:nvCxnSpPr>
          <p:spPr>
            <a:xfrm>
              <a:off x="2438400" y="1980936"/>
              <a:ext cx="762000" cy="7614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76" name="Google Shape;276;p39"/>
            <p:cNvCxnSpPr>
              <a:stCxn id="269" idx="2"/>
            </p:cNvCxnSpPr>
            <p:nvPr/>
          </p:nvCxnSpPr>
          <p:spPr>
            <a:xfrm>
              <a:off x="2438400" y="1980936"/>
              <a:ext cx="1143000" cy="7614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277" name="Google Shape;277;p39"/>
          <p:cNvGrpSpPr/>
          <p:nvPr/>
        </p:nvGrpSpPr>
        <p:grpSpPr>
          <a:xfrm>
            <a:off x="3713503" y="2328118"/>
            <a:ext cx="687047" cy="2114550"/>
            <a:chOff x="4037730" y="3200400"/>
            <a:chExt cx="915270" cy="2819400"/>
          </a:xfrm>
        </p:grpSpPr>
        <p:sp>
          <p:nvSpPr>
            <p:cNvPr id="278" name="Google Shape;278;p39"/>
            <p:cNvSpPr/>
            <p:nvPr/>
          </p:nvSpPr>
          <p:spPr>
            <a:xfrm rot="5400000">
              <a:off x="4534065" y="4229265"/>
              <a:ext cx="457200" cy="380670"/>
            </a:xfrm>
            <a:prstGeom prst="rect">
              <a:avLst/>
            </a:prstGeom>
            <a:solidFill>
              <a:schemeClr val="lt1"/>
            </a:solidFill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79" name="Google Shape;279;p39"/>
            <p:cNvCxnSpPr>
              <a:stCxn id="278" idx="2"/>
            </p:cNvCxnSpPr>
            <p:nvPr/>
          </p:nvCxnSpPr>
          <p:spPr>
            <a:xfrm rot="10800000">
              <a:off x="4037730" y="3200400"/>
              <a:ext cx="534600" cy="12192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80" name="Google Shape;280;p39"/>
            <p:cNvCxnSpPr>
              <a:stCxn id="278" idx="2"/>
            </p:cNvCxnSpPr>
            <p:nvPr/>
          </p:nvCxnSpPr>
          <p:spPr>
            <a:xfrm rot="10800000">
              <a:off x="4037730" y="3581400"/>
              <a:ext cx="534600" cy="8382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81" name="Google Shape;281;p39"/>
            <p:cNvCxnSpPr>
              <a:stCxn id="278" idx="2"/>
            </p:cNvCxnSpPr>
            <p:nvPr/>
          </p:nvCxnSpPr>
          <p:spPr>
            <a:xfrm rot="10800000">
              <a:off x="4037730" y="3962400"/>
              <a:ext cx="534600" cy="4572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82" name="Google Shape;282;p39"/>
            <p:cNvCxnSpPr>
              <a:stCxn id="278" idx="2"/>
            </p:cNvCxnSpPr>
            <p:nvPr/>
          </p:nvCxnSpPr>
          <p:spPr>
            <a:xfrm flipH="1">
              <a:off x="4037730" y="4419600"/>
              <a:ext cx="534600" cy="16002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83" name="Google Shape;283;p39"/>
            <p:cNvCxnSpPr>
              <a:stCxn id="278" idx="2"/>
            </p:cNvCxnSpPr>
            <p:nvPr/>
          </p:nvCxnSpPr>
          <p:spPr>
            <a:xfrm flipH="1">
              <a:off x="4037730" y="4419600"/>
              <a:ext cx="534600" cy="7620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84" name="Google Shape;284;p39"/>
            <p:cNvCxnSpPr>
              <a:stCxn id="278" idx="2"/>
            </p:cNvCxnSpPr>
            <p:nvPr/>
          </p:nvCxnSpPr>
          <p:spPr>
            <a:xfrm flipH="1">
              <a:off x="4037730" y="4419600"/>
              <a:ext cx="534600" cy="12192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285" name="Google Shape;285;p39"/>
          <p:cNvGrpSpPr/>
          <p:nvPr/>
        </p:nvGrpSpPr>
        <p:grpSpPr>
          <a:xfrm>
            <a:off x="3143250" y="1185119"/>
            <a:ext cx="1143000" cy="1371600"/>
            <a:chOff x="3276600" y="1676400"/>
            <a:chExt cx="1524000" cy="1828800"/>
          </a:xfrm>
        </p:grpSpPr>
        <p:sp>
          <p:nvSpPr>
            <p:cNvPr id="286" name="Google Shape;286;p39"/>
            <p:cNvSpPr/>
            <p:nvPr/>
          </p:nvSpPr>
          <p:spPr>
            <a:xfrm rot="5400000">
              <a:off x="4419600" y="1676400"/>
              <a:ext cx="381000" cy="381000"/>
            </a:xfrm>
            <a:prstGeom prst="rect">
              <a:avLst/>
            </a:prstGeom>
            <a:solidFill>
              <a:schemeClr val="lt1"/>
            </a:solidFill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87" name="Google Shape;287;p39"/>
            <p:cNvCxnSpPr>
              <a:stCxn id="286" idx="3"/>
            </p:cNvCxnSpPr>
            <p:nvPr/>
          </p:nvCxnSpPr>
          <p:spPr>
            <a:xfrm flipH="1">
              <a:off x="3276600" y="2057400"/>
              <a:ext cx="1333500" cy="6858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88" name="Google Shape;288;p39"/>
            <p:cNvCxnSpPr/>
            <p:nvPr/>
          </p:nvCxnSpPr>
          <p:spPr>
            <a:xfrm flipH="1">
              <a:off x="3581400" y="2057400"/>
              <a:ext cx="1028700" cy="6858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89" name="Google Shape;289;p39"/>
            <p:cNvCxnSpPr/>
            <p:nvPr/>
          </p:nvCxnSpPr>
          <p:spPr>
            <a:xfrm flipH="1">
              <a:off x="3276600" y="2057400"/>
              <a:ext cx="1333500" cy="10668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90" name="Google Shape;290;p39"/>
            <p:cNvCxnSpPr/>
            <p:nvPr/>
          </p:nvCxnSpPr>
          <p:spPr>
            <a:xfrm rot="5400000">
              <a:off x="3600450" y="2114550"/>
              <a:ext cx="1066800" cy="9525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91" name="Google Shape;291;p39"/>
            <p:cNvCxnSpPr/>
            <p:nvPr/>
          </p:nvCxnSpPr>
          <p:spPr>
            <a:xfrm rot="5400000">
              <a:off x="3829050" y="2266950"/>
              <a:ext cx="990600" cy="5715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92" name="Google Shape;292;p39"/>
            <p:cNvCxnSpPr/>
            <p:nvPr/>
          </p:nvCxnSpPr>
          <p:spPr>
            <a:xfrm rot="5400000">
              <a:off x="3429000" y="2362200"/>
              <a:ext cx="1371600" cy="9144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93" name="Google Shape;293;p39"/>
            <p:cNvCxnSpPr/>
            <p:nvPr/>
          </p:nvCxnSpPr>
          <p:spPr>
            <a:xfrm rot="5400000">
              <a:off x="3600450" y="2495550"/>
              <a:ext cx="1447800" cy="5715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294" name="Google Shape;294;p39"/>
          <p:cNvSpPr txBox="1"/>
          <p:nvPr/>
        </p:nvSpPr>
        <p:spPr>
          <a:xfrm>
            <a:off x="5374871" y="3195935"/>
            <a:ext cx="2117549" cy="30008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9-way alldiff for each row</a:t>
            </a:r>
            <a:endParaRPr sz="1100"/>
          </a:p>
        </p:txBody>
      </p:sp>
      <p:sp>
        <p:nvSpPr>
          <p:cNvPr id="295" name="Google Shape;295;p39"/>
          <p:cNvSpPr txBox="1"/>
          <p:nvPr/>
        </p:nvSpPr>
        <p:spPr>
          <a:xfrm>
            <a:off x="5374871" y="2838004"/>
            <a:ext cx="2397529" cy="30008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9-way alldiff for each column</a:t>
            </a:r>
            <a:endParaRPr sz="1100"/>
          </a:p>
        </p:txBody>
      </p:sp>
      <p:sp>
        <p:nvSpPr>
          <p:cNvPr id="296" name="Google Shape;296;p39"/>
          <p:cNvSpPr txBox="1"/>
          <p:nvPr/>
        </p:nvSpPr>
        <p:spPr>
          <a:xfrm>
            <a:off x="5374872" y="3538835"/>
            <a:ext cx="2313611" cy="30008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9-way alldiff for each region</a:t>
            </a:r>
            <a:endParaRPr sz="1100"/>
          </a:p>
        </p:txBody>
      </p:sp>
      <p:sp>
        <p:nvSpPr>
          <p:cNvPr id="297" name="Google Shape;297;p39"/>
          <p:cNvSpPr txBox="1"/>
          <p:nvPr/>
        </p:nvSpPr>
        <p:spPr>
          <a:xfrm>
            <a:off x="5374871" y="3881735"/>
            <a:ext cx="2228850" cy="76174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(or can have a bunch of pairwise inequality constraints)</a:t>
            </a:r>
            <a:endParaRPr sz="11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0"/>
          <p:cNvSpPr txBox="1"/>
          <p:nvPr>
            <p:ph type="title"/>
          </p:nvPr>
        </p:nvSpPr>
        <p:spPr>
          <a:xfrm>
            <a:off x="0" y="-19050"/>
            <a:ext cx="91440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Example: The Waltz Algorithm</a:t>
            </a:r>
            <a:endParaRPr/>
          </a:p>
        </p:txBody>
      </p:sp>
      <p:sp>
        <p:nvSpPr>
          <p:cNvPr id="304" name="Google Shape;304;p40"/>
          <p:cNvSpPr txBox="1"/>
          <p:nvPr>
            <p:ph idx="1" type="body"/>
          </p:nvPr>
        </p:nvSpPr>
        <p:spPr>
          <a:xfrm>
            <a:off x="342900" y="1085850"/>
            <a:ext cx="4114800" cy="371475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54000" lvl="0" marL="2540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" sz="1800"/>
              <a:t>The Waltz algorithm is for interpreting line drawings of solid polyhedra as 3D objects</a:t>
            </a:r>
            <a:endParaRPr/>
          </a:p>
          <a:p>
            <a:pPr indent="-254000" lvl="0" marL="25400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SzPts val="1800"/>
              <a:buChar char="▪"/>
            </a:pPr>
            <a:r>
              <a:rPr lang="en" sz="1800"/>
              <a:t>An early example of an AI computation posed as a CSP </a:t>
            </a:r>
            <a:endParaRPr/>
          </a:p>
          <a:p>
            <a:pPr indent="-139700" lvl="0" marL="25400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  <a:p>
            <a:pPr indent="-139700" lvl="0" marL="25400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  <a:p>
            <a:pPr indent="-139700" lvl="0" marL="25400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  <a:p>
            <a:pPr indent="-139700" lvl="0" marL="25400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  <a:p>
            <a:pPr indent="-139700" lvl="0" marL="25400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</p:txBody>
      </p:sp>
      <p:pic>
        <p:nvPicPr>
          <p:cNvPr id="305" name="Google Shape;305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3569" y="2428095"/>
            <a:ext cx="4409880" cy="2439618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40"/>
          <p:cNvSpPr txBox="1"/>
          <p:nvPr/>
        </p:nvSpPr>
        <p:spPr>
          <a:xfrm>
            <a:off x="4914900" y="3429000"/>
            <a:ext cx="4114800" cy="14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54000" lvl="0" marL="2540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oto Sans Symbols"/>
              <a:buChar char="▪"/>
            </a:pPr>
            <a:r>
              <a:rPr lang="en" sz="14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Approach:</a:t>
            </a:r>
            <a:endParaRPr sz="1100"/>
          </a:p>
          <a:p>
            <a:pPr indent="-260350" lvl="1" marL="596900" marR="0" rtl="0" algn="l">
              <a:lnSpc>
                <a:spcPct val="8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</a:pPr>
            <a:r>
              <a:rPr b="0" i="0" lang="en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Each intersection is a variable</a:t>
            </a:r>
            <a:endParaRPr sz="1100"/>
          </a:p>
          <a:p>
            <a:pPr indent="-260350" lvl="1" marL="596900" marR="0" rtl="0" algn="l">
              <a:lnSpc>
                <a:spcPct val="8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</a:pPr>
            <a:r>
              <a:rPr b="0" i="0" lang="en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Adjacent intersections impose constraints on each other</a:t>
            </a:r>
            <a:endParaRPr sz="1100"/>
          </a:p>
          <a:p>
            <a:pPr indent="-260350" lvl="1" marL="596900" marR="0" rtl="0" algn="l">
              <a:lnSpc>
                <a:spcPct val="8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</a:pPr>
            <a:r>
              <a:rPr b="0" i="0" lang="en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Solutions are physically realizable 3D interpretations</a:t>
            </a:r>
            <a:endParaRPr b="0" i="0" sz="1500" u="none" cap="none" strike="noStrik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07" name="Google Shape;307;p40"/>
          <p:cNvGrpSpPr/>
          <p:nvPr/>
        </p:nvGrpSpPr>
        <p:grpSpPr>
          <a:xfrm>
            <a:off x="6527006" y="2612231"/>
            <a:ext cx="571500" cy="457200"/>
            <a:chOff x="1296" y="2736"/>
            <a:chExt cx="480" cy="528"/>
          </a:xfrm>
        </p:grpSpPr>
        <p:cxnSp>
          <p:nvCxnSpPr>
            <p:cNvPr id="308" name="Google Shape;308;p40"/>
            <p:cNvCxnSpPr/>
            <p:nvPr/>
          </p:nvCxnSpPr>
          <p:spPr>
            <a:xfrm>
              <a:off x="1536" y="2736"/>
              <a:ext cx="0" cy="288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09" name="Google Shape;309;p40"/>
            <p:cNvCxnSpPr/>
            <p:nvPr/>
          </p:nvCxnSpPr>
          <p:spPr>
            <a:xfrm>
              <a:off x="1536" y="3024"/>
              <a:ext cx="240" cy="192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10" name="Google Shape;310;p40"/>
            <p:cNvCxnSpPr/>
            <p:nvPr/>
          </p:nvCxnSpPr>
          <p:spPr>
            <a:xfrm flipH="1">
              <a:off x="1296" y="3024"/>
              <a:ext cx="240" cy="240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311" name="Google Shape;311;p40"/>
          <p:cNvSpPr txBox="1"/>
          <p:nvPr/>
        </p:nvSpPr>
        <p:spPr>
          <a:xfrm>
            <a:off x="7041356" y="2612231"/>
            <a:ext cx="400050" cy="48101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?</a:t>
            </a:r>
            <a:endParaRPr sz="1100"/>
          </a:p>
        </p:txBody>
      </p:sp>
      <p:pic>
        <p:nvPicPr>
          <p:cNvPr descr="Waltz-full.jpg" id="312" name="Google Shape;312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57901" y="1200151"/>
            <a:ext cx="1414463" cy="133707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ltz-partial.jpg" id="313" name="Google Shape;313;p4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451999" y="1583531"/>
            <a:ext cx="607219" cy="5298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41"/>
          <p:cNvSpPr txBox="1"/>
          <p:nvPr>
            <p:ph type="title"/>
          </p:nvPr>
        </p:nvSpPr>
        <p:spPr>
          <a:xfrm>
            <a:off x="0" y="-19050"/>
            <a:ext cx="91440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Varieties of CSPs and Constraints</a:t>
            </a:r>
            <a:endParaRPr/>
          </a:p>
        </p:txBody>
      </p:sp>
      <p:pic>
        <p:nvPicPr>
          <p:cNvPr descr="C:\Users\Dan\Dropbox\Office\CS 188\Ketrina Art\CSPs\Constraints.png" id="319" name="Google Shape;319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28800" y="1028700"/>
            <a:ext cx="5487344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2"/>
          <p:cNvSpPr txBox="1"/>
          <p:nvPr>
            <p:ph type="title"/>
          </p:nvPr>
        </p:nvSpPr>
        <p:spPr>
          <a:xfrm>
            <a:off x="0" y="-19050"/>
            <a:ext cx="91440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Varieties of CSPs</a:t>
            </a:r>
            <a:endParaRPr/>
          </a:p>
        </p:txBody>
      </p:sp>
      <p:sp>
        <p:nvSpPr>
          <p:cNvPr id="325" name="Google Shape;325;p42"/>
          <p:cNvSpPr txBox="1"/>
          <p:nvPr>
            <p:ph idx="1" type="body"/>
          </p:nvPr>
        </p:nvSpPr>
        <p:spPr>
          <a:xfrm>
            <a:off x="304800" y="1047751"/>
            <a:ext cx="5581650" cy="354687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54000" lvl="0" marL="2540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" sz="1800"/>
              <a:t>Discrete Variables</a:t>
            </a:r>
            <a:endParaRPr/>
          </a:p>
          <a:p>
            <a:pPr indent="-222250" lvl="1" marL="5588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Char char="▪"/>
            </a:pPr>
            <a:r>
              <a:rPr lang="en" sz="1500"/>
              <a:t>Finite domains</a:t>
            </a:r>
            <a:endParaRPr/>
          </a:p>
          <a:p>
            <a:pPr indent="-165100" lvl="2" marL="8509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▪"/>
            </a:pPr>
            <a:r>
              <a:rPr lang="en" sz="1400"/>
              <a:t>Size </a:t>
            </a:r>
            <a:r>
              <a:rPr i="1" lang="en" sz="1500">
                <a:latin typeface="Times New Roman"/>
                <a:ea typeface="Times New Roman"/>
                <a:cs typeface="Times New Roman"/>
                <a:sym typeface="Times New Roman"/>
              </a:rPr>
              <a:t>d</a:t>
            </a:r>
            <a:r>
              <a:rPr lang="en" sz="1400"/>
              <a:t> means </a:t>
            </a: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O(</a:t>
            </a:r>
            <a:r>
              <a:rPr i="1" lang="en" sz="1500">
                <a:latin typeface="Times New Roman"/>
                <a:ea typeface="Times New Roman"/>
                <a:cs typeface="Times New Roman"/>
                <a:sym typeface="Times New Roman"/>
              </a:rPr>
              <a:t>d</a:t>
            </a:r>
            <a:r>
              <a:rPr baseline="30000" i="1" lang="en" sz="1500"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r>
              <a:rPr lang="en" sz="1400"/>
              <a:t> complete assignments</a:t>
            </a:r>
            <a:endParaRPr/>
          </a:p>
          <a:p>
            <a:pPr indent="-165100" lvl="2" marL="8509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▪"/>
            </a:pPr>
            <a:r>
              <a:rPr lang="en" sz="1400"/>
              <a:t>E.g., Boolean CSPs, including Boolean satisfiability (NP-complete)</a:t>
            </a:r>
            <a:endParaRPr/>
          </a:p>
          <a:p>
            <a:pPr indent="-222250" lvl="1" marL="5588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Char char="▪"/>
            </a:pPr>
            <a:r>
              <a:rPr lang="en" sz="1500"/>
              <a:t>Infinite domains (integers, strings, etc.)</a:t>
            </a:r>
            <a:endParaRPr/>
          </a:p>
          <a:p>
            <a:pPr indent="-165100" lvl="2" marL="8509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▪"/>
            </a:pPr>
            <a:r>
              <a:rPr lang="en" sz="1400"/>
              <a:t>E.g., job scheduling, variables are start/end times for each job</a:t>
            </a:r>
            <a:endParaRPr/>
          </a:p>
          <a:p>
            <a:pPr indent="-165100" lvl="2" marL="8509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▪"/>
            </a:pPr>
            <a:r>
              <a:rPr lang="en" sz="1400"/>
              <a:t>Linear constraints solvable, nonlinear undecidable</a:t>
            </a:r>
            <a:endParaRPr sz="1400"/>
          </a:p>
          <a:p>
            <a:pPr indent="-139700" lvl="0" marL="254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  <a:p>
            <a:pPr indent="-254000" lvl="0" marL="254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▪"/>
            </a:pPr>
            <a:r>
              <a:rPr lang="en" sz="1800"/>
              <a:t>Continuous variables</a:t>
            </a:r>
            <a:endParaRPr/>
          </a:p>
          <a:p>
            <a:pPr indent="-222250" lvl="1" marL="5588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Char char="▪"/>
            </a:pPr>
            <a:r>
              <a:rPr lang="en" sz="1500"/>
              <a:t>E.g., start/end times for Hubble Telescope observations</a:t>
            </a:r>
            <a:endParaRPr/>
          </a:p>
          <a:p>
            <a:pPr indent="-222250" lvl="1" marL="5588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Char char="▪"/>
            </a:pPr>
            <a:r>
              <a:rPr lang="en" sz="1500"/>
              <a:t>Linear constraints solvable in polynomial time by LP methods (see cs170 for a bit of this theory)</a:t>
            </a:r>
            <a:endParaRPr/>
          </a:p>
        </p:txBody>
      </p:sp>
      <p:pic>
        <p:nvPicPr>
          <p:cNvPr descr="C:\Users\Dan\Dropbox\Office\CS 188\Ketrina Art\CSPs\Domains.png" id="326" name="Google Shape;326;p42"/>
          <p:cNvPicPr preferRelativeResize="0"/>
          <p:nvPr/>
        </p:nvPicPr>
        <p:blipFill rotWithShape="1">
          <a:blip r:embed="rId3">
            <a:alphaModFix/>
          </a:blip>
          <a:srcRect b="0" l="0" r="67721" t="0"/>
          <a:stretch/>
        </p:blipFill>
        <p:spPr>
          <a:xfrm>
            <a:off x="6515100" y="1023228"/>
            <a:ext cx="2114550" cy="177712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Dan\Dropbox\Office\CS 188\Ketrina Art\CSPs\Domains.png" id="327" name="Google Shape;327;p42"/>
          <p:cNvPicPr preferRelativeResize="0"/>
          <p:nvPr/>
        </p:nvPicPr>
        <p:blipFill rotWithShape="1">
          <a:blip r:embed="rId4">
            <a:alphaModFix/>
          </a:blip>
          <a:srcRect b="0" l="66619" r="0" t="0"/>
          <a:stretch/>
        </p:blipFill>
        <p:spPr>
          <a:xfrm>
            <a:off x="6400800" y="2852028"/>
            <a:ext cx="2186722" cy="17771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43"/>
          <p:cNvSpPr txBox="1"/>
          <p:nvPr>
            <p:ph type="title"/>
          </p:nvPr>
        </p:nvSpPr>
        <p:spPr>
          <a:xfrm>
            <a:off x="0" y="-19050"/>
            <a:ext cx="91440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Varieties of Constraints</a:t>
            </a:r>
            <a:endParaRPr/>
          </a:p>
        </p:txBody>
      </p:sp>
      <p:sp>
        <p:nvSpPr>
          <p:cNvPr id="333" name="Google Shape;333;p43"/>
          <p:cNvSpPr txBox="1"/>
          <p:nvPr>
            <p:ph idx="1" type="body"/>
          </p:nvPr>
        </p:nvSpPr>
        <p:spPr>
          <a:xfrm>
            <a:off x="342900" y="1200150"/>
            <a:ext cx="5200650" cy="371475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47650" lvl="0" marL="2540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500"/>
              <a:buChar char="▪"/>
            </a:pPr>
            <a:r>
              <a:rPr lang="en" sz="1500"/>
              <a:t>Varieties of Constraints</a:t>
            </a:r>
            <a:endParaRPr/>
          </a:p>
          <a:p>
            <a:pPr indent="-215900" lvl="1" marL="558800" rtl="0" algn="l">
              <a:lnSpc>
                <a:spcPct val="80000"/>
              </a:lnSpc>
              <a:spcBef>
                <a:spcPts val="300"/>
              </a:spcBef>
              <a:spcAft>
                <a:spcPts val="0"/>
              </a:spcAft>
              <a:buSzPts val="1400"/>
              <a:buChar char="▪"/>
            </a:pPr>
            <a:r>
              <a:rPr lang="en" sz="1400"/>
              <a:t>Unary constraints involve a single variable (equivalent to reducing domains), e.g.:</a:t>
            </a:r>
            <a:endParaRPr/>
          </a:p>
          <a:p>
            <a:pPr indent="-254000" lvl="0" marL="254000" rtl="0" algn="l">
              <a:lnSpc>
                <a:spcPct val="80000"/>
              </a:lnSpc>
              <a:spcBef>
                <a:spcPts val="300"/>
              </a:spcBef>
              <a:spcAft>
                <a:spcPts val="0"/>
              </a:spcAft>
              <a:buSzPts val="1500"/>
              <a:buFont typeface="Noto Sans Symbols"/>
              <a:buNone/>
            </a:pPr>
            <a:r>
              <a:rPr lang="en" sz="1500"/>
              <a:t>	</a:t>
            </a:r>
            <a:endParaRPr/>
          </a:p>
          <a:p>
            <a:pPr indent="-254000" lvl="0" marL="254000" rtl="0" algn="l">
              <a:lnSpc>
                <a:spcPct val="80000"/>
              </a:lnSpc>
              <a:spcBef>
                <a:spcPts val="300"/>
              </a:spcBef>
              <a:spcAft>
                <a:spcPts val="0"/>
              </a:spcAft>
              <a:buSzPts val="1500"/>
              <a:buFont typeface="Noto Sans Symbols"/>
              <a:buNone/>
            </a:pPr>
            <a:r>
              <a:t/>
            </a:r>
            <a:endParaRPr sz="1500"/>
          </a:p>
          <a:p>
            <a:pPr indent="-215900" lvl="1" marL="558800" rtl="0" algn="l">
              <a:lnSpc>
                <a:spcPct val="80000"/>
              </a:lnSpc>
              <a:spcBef>
                <a:spcPts val="300"/>
              </a:spcBef>
              <a:spcAft>
                <a:spcPts val="0"/>
              </a:spcAft>
              <a:buSzPts val="1400"/>
              <a:buChar char="▪"/>
            </a:pPr>
            <a:r>
              <a:rPr lang="en" sz="1400"/>
              <a:t>Binary constraints involve pairs of variables, e.g.:</a:t>
            </a:r>
            <a:endParaRPr/>
          </a:p>
          <a:p>
            <a:pPr indent="-152400" lvl="0" marL="254000" rtl="0" algn="l">
              <a:lnSpc>
                <a:spcPct val="80000"/>
              </a:lnSpc>
              <a:spcBef>
                <a:spcPts val="300"/>
              </a:spcBef>
              <a:spcAft>
                <a:spcPts val="0"/>
              </a:spcAft>
              <a:buSzPts val="1500"/>
              <a:buNone/>
            </a:pPr>
            <a:r>
              <a:t/>
            </a:r>
            <a:endParaRPr sz="1500"/>
          </a:p>
          <a:p>
            <a:pPr indent="-152400" lvl="0" marL="254000" rtl="0" algn="l">
              <a:lnSpc>
                <a:spcPct val="80000"/>
              </a:lnSpc>
              <a:spcBef>
                <a:spcPts val="300"/>
              </a:spcBef>
              <a:spcAft>
                <a:spcPts val="0"/>
              </a:spcAft>
              <a:buSzPts val="1500"/>
              <a:buNone/>
            </a:pPr>
            <a:r>
              <a:t/>
            </a:r>
            <a:endParaRPr sz="1500"/>
          </a:p>
          <a:p>
            <a:pPr indent="-215900" lvl="1" marL="558800" rtl="0" algn="l">
              <a:lnSpc>
                <a:spcPct val="80000"/>
              </a:lnSpc>
              <a:spcBef>
                <a:spcPts val="300"/>
              </a:spcBef>
              <a:spcAft>
                <a:spcPts val="0"/>
              </a:spcAft>
              <a:buSzPts val="1400"/>
              <a:buChar char="▪"/>
            </a:pPr>
            <a:r>
              <a:rPr lang="en" sz="1400"/>
              <a:t>Higher-order constraints involve 3 or more variables:</a:t>
            </a:r>
            <a:endParaRPr/>
          </a:p>
          <a:p>
            <a:pPr indent="-215900" lvl="1" marL="558800" rtl="0" algn="l">
              <a:lnSpc>
                <a:spcPct val="80000"/>
              </a:lnSpc>
              <a:spcBef>
                <a:spcPts val="300"/>
              </a:spcBef>
              <a:spcAft>
                <a:spcPts val="0"/>
              </a:spcAft>
              <a:buSzPts val="1400"/>
              <a:buFont typeface="Noto Sans Symbols"/>
              <a:buNone/>
            </a:pPr>
            <a:r>
              <a:rPr lang="en" sz="1400"/>
              <a:t>	   e.g., cryptarithmetic column constraints</a:t>
            </a:r>
            <a:endParaRPr/>
          </a:p>
          <a:p>
            <a:pPr indent="-152400" lvl="0" marL="254000" rtl="0" algn="l">
              <a:lnSpc>
                <a:spcPct val="80000"/>
              </a:lnSpc>
              <a:spcBef>
                <a:spcPts val="300"/>
              </a:spcBef>
              <a:spcAft>
                <a:spcPts val="0"/>
              </a:spcAft>
              <a:buSzPts val="1500"/>
              <a:buNone/>
            </a:pPr>
            <a:r>
              <a:t/>
            </a:r>
            <a:endParaRPr sz="1500"/>
          </a:p>
          <a:p>
            <a:pPr indent="-247650" lvl="0" marL="254000" rtl="0" algn="l">
              <a:lnSpc>
                <a:spcPct val="80000"/>
              </a:lnSpc>
              <a:spcBef>
                <a:spcPts val="300"/>
              </a:spcBef>
              <a:spcAft>
                <a:spcPts val="0"/>
              </a:spcAft>
              <a:buSzPts val="1500"/>
              <a:buChar char="▪"/>
            </a:pPr>
            <a:r>
              <a:rPr lang="en" sz="1500"/>
              <a:t>Preferences (soft constraints):</a:t>
            </a:r>
            <a:endParaRPr/>
          </a:p>
          <a:p>
            <a:pPr indent="-215900" lvl="1" marL="558800" rtl="0" algn="l">
              <a:lnSpc>
                <a:spcPct val="80000"/>
              </a:lnSpc>
              <a:spcBef>
                <a:spcPts val="300"/>
              </a:spcBef>
              <a:spcAft>
                <a:spcPts val="0"/>
              </a:spcAft>
              <a:buSzPts val="1400"/>
              <a:buChar char="▪"/>
            </a:pPr>
            <a:r>
              <a:rPr lang="en" sz="1400"/>
              <a:t>E.g., red is better than green</a:t>
            </a:r>
            <a:endParaRPr/>
          </a:p>
          <a:p>
            <a:pPr indent="-215900" lvl="1" marL="558800" rtl="0" algn="l">
              <a:lnSpc>
                <a:spcPct val="80000"/>
              </a:lnSpc>
              <a:spcBef>
                <a:spcPts val="300"/>
              </a:spcBef>
              <a:spcAft>
                <a:spcPts val="0"/>
              </a:spcAft>
              <a:buSzPts val="1400"/>
              <a:buChar char="▪"/>
            </a:pPr>
            <a:r>
              <a:rPr lang="en" sz="1400"/>
              <a:t>Often representable by a cost for each variable assignment</a:t>
            </a:r>
            <a:endParaRPr/>
          </a:p>
          <a:p>
            <a:pPr indent="-215900" lvl="1" marL="558800" rtl="0" algn="l">
              <a:lnSpc>
                <a:spcPct val="80000"/>
              </a:lnSpc>
              <a:spcBef>
                <a:spcPts val="300"/>
              </a:spcBef>
              <a:spcAft>
                <a:spcPts val="0"/>
              </a:spcAft>
              <a:buSzPts val="1400"/>
              <a:buChar char="▪"/>
            </a:pPr>
            <a:r>
              <a:rPr lang="en" sz="1400"/>
              <a:t>Gives constrained optimization problems</a:t>
            </a:r>
            <a:endParaRPr/>
          </a:p>
          <a:p>
            <a:pPr indent="-215900" lvl="1" marL="558800" rtl="0" algn="l">
              <a:lnSpc>
                <a:spcPct val="80000"/>
              </a:lnSpc>
              <a:spcBef>
                <a:spcPts val="300"/>
              </a:spcBef>
              <a:spcAft>
                <a:spcPts val="0"/>
              </a:spcAft>
              <a:buSzPts val="1400"/>
              <a:buChar char="▪"/>
            </a:pPr>
            <a:r>
              <a:rPr lang="en" sz="1400"/>
              <a:t>(We’ll ignore these until we get to Bayes’ nets)</a:t>
            </a:r>
            <a:endParaRPr/>
          </a:p>
          <a:p>
            <a:pPr indent="-127000" lvl="1" marL="558800" rtl="0" algn="l">
              <a:lnSpc>
                <a:spcPct val="8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  <a:p>
            <a:pPr indent="-215900" lvl="1" marL="558800" rtl="0" algn="l">
              <a:lnSpc>
                <a:spcPct val="80000"/>
              </a:lnSpc>
              <a:spcBef>
                <a:spcPts val="300"/>
              </a:spcBef>
              <a:spcAft>
                <a:spcPts val="0"/>
              </a:spcAft>
              <a:buSzPts val="1400"/>
              <a:buFont typeface="Noto Sans Symbols"/>
              <a:buNone/>
            </a:pPr>
            <a:r>
              <a:rPr lang="en" sz="1400"/>
              <a:t> </a:t>
            </a:r>
            <a:endParaRPr/>
          </a:p>
          <a:p>
            <a:pPr indent="-152400" lvl="0" marL="254000" rtl="0" algn="l">
              <a:lnSpc>
                <a:spcPct val="80000"/>
              </a:lnSpc>
              <a:spcBef>
                <a:spcPts val="300"/>
              </a:spcBef>
              <a:spcAft>
                <a:spcPts val="0"/>
              </a:spcAft>
              <a:buSzPts val="1500"/>
              <a:buNone/>
            </a:pPr>
            <a:r>
              <a:t/>
            </a:r>
            <a:endParaRPr sz="1500"/>
          </a:p>
        </p:txBody>
      </p:sp>
      <p:pic>
        <p:nvPicPr>
          <p:cNvPr descr="txp_fig" id="334" name="Google Shape;334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51870" y="1963340"/>
            <a:ext cx="1249211" cy="20842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xp_fig" id="335" name="Google Shape;335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68195" y="2591990"/>
            <a:ext cx="1062969" cy="20838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Dan\Dropbox\Office\CS 188\Ketrina Art\CSPs\Constraints.png" id="336" name="Google Shape;336;p4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200890" y="1085850"/>
            <a:ext cx="3714510" cy="251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6"/>
          <p:cNvSpPr txBox="1"/>
          <p:nvPr>
            <p:ph type="title"/>
          </p:nvPr>
        </p:nvSpPr>
        <p:spPr>
          <a:xfrm>
            <a:off x="0" y="-19050"/>
            <a:ext cx="91440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Announcements</a:t>
            </a:r>
            <a:endParaRPr/>
          </a:p>
        </p:txBody>
      </p:sp>
      <p:sp>
        <p:nvSpPr>
          <p:cNvPr id="137" name="Google Shape;137;p26"/>
          <p:cNvSpPr txBox="1"/>
          <p:nvPr>
            <p:ph idx="1" type="body"/>
          </p:nvPr>
        </p:nvSpPr>
        <p:spPr>
          <a:xfrm>
            <a:off x="1028700" y="1234678"/>
            <a:ext cx="7086600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101600" lvl="0" marL="2540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44"/>
          <p:cNvSpPr txBox="1"/>
          <p:nvPr>
            <p:ph type="title"/>
          </p:nvPr>
        </p:nvSpPr>
        <p:spPr>
          <a:xfrm>
            <a:off x="0" y="-19050"/>
            <a:ext cx="91440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Real-World CSPs</a:t>
            </a:r>
            <a:endParaRPr/>
          </a:p>
        </p:txBody>
      </p:sp>
      <p:sp>
        <p:nvSpPr>
          <p:cNvPr id="342" name="Google Shape;342;p44"/>
          <p:cNvSpPr txBox="1"/>
          <p:nvPr>
            <p:ph idx="1" type="body"/>
          </p:nvPr>
        </p:nvSpPr>
        <p:spPr>
          <a:xfrm>
            <a:off x="304800" y="1047751"/>
            <a:ext cx="8534400" cy="354687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54000" lvl="0" marL="2540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" sz="1800"/>
              <a:t>Scheduling problems: e.g., when can we all meet?</a:t>
            </a:r>
            <a:endParaRPr/>
          </a:p>
          <a:p>
            <a:pPr indent="-254000" lvl="0" marL="254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▪"/>
            </a:pPr>
            <a:r>
              <a:rPr lang="en" sz="1800"/>
              <a:t>Timetabling problems: e.g., which class is offered when and where?</a:t>
            </a:r>
            <a:endParaRPr/>
          </a:p>
          <a:p>
            <a:pPr indent="-254000" lvl="0" marL="254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▪"/>
            </a:pPr>
            <a:r>
              <a:rPr lang="en" sz="1800"/>
              <a:t>Assignment problems: e.g., who teaches what class</a:t>
            </a:r>
            <a:endParaRPr/>
          </a:p>
          <a:p>
            <a:pPr indent="-254000" lvl="0" marL="254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▪"/>
            </a:pPr>
            <a:r>
              <a:rPr lang="en" sz="1800"/>
              <a:t>Hardware configuration</a:t>
            </a:r>
            <a:endParaRPr/>
          </a:p>
          <a:p>
            <a:pPr indent="-254000" lvl="0" marL="254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▪"/>
            </a:pPr>
            <a:r>
              <a:rPr lang="en" sz="1800"/>
              <a:t>Transportation scheduling</a:t>
            </a:r>
            <a:endParaRPr/>
          </a:p>
          <a:p>
            <a:pPr indent="-254000" lvl="0" marL="254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▪"/>
            </a:pPr>
            <a:r>
              <a:rPr lang="en" sz="1800"/>
              <a:t>Factory scheduling</a:t>
            </a:r>
            <a:endParaRPr/>
          </a:p>
          <a:p>
            <a:pPr indent="-254000" lvl="0" marL="254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▪"/>
            </a:pPr>
            <a:r>
              <a:rPr lang="en" sz="1800"/>
              <a:t>Circuit layout</a:t>
            </a:r>
            <a:endParaRPr/>
          </a:p>
          <a:p>
            <a:pPr indent="-254000" lvl="0" marL="254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▪"/>
            </a:pPr>
            <a:r>
              <a:rPr lang="en" sz="1800"/>
              <a:t>Fault diagnosis</a:t>
            </a:r>
            <a:endParaRPr/>
          </a:p>
          <a:p>
            <a:pPr indent="-254000" lvl="0" marL="254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▪"/>
            </a:pPr>
            <a:r>
              <a:rPr lang="en" sz="1800"/>
              <a:t>… lots more!</a:t>
            </a:r>
            <a:endParaRPr/>
          </a:p>
          <a:p>
            <a:pPr indent="-139700" lvl="0" marL="254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  <a:p>
            <a:pPr indent="-139700" lvl="0" marL="254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  <a:p>
            <a:pPr indent="-139700" lvl="0" marL="254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  <a:p>
            <a:pPr indent="-254000" lvl="0" marL="254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▪"/>
            </a:pPr>
            <a:r>
              <a:rPr lang="en" sz="1800"/>
              <a:t>Many real-world problems involve real-valued variables…</a:t>
            </a:r>
            <a:endParaRPr/>
          </a:p>
        </p:txBody>
      </p:sp>
      <p:pic>
        <p:nvPicPr>
          <p:cNvPr descr="C:\Users\Dan\Dropbox\Office\CS 188\Ketrina Art\CSPs\RealCSPs.png" id="343" name="Google Shape;343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00450" y="2202674"/>
            <a:ext cx="4686300" cy="20835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45"/>
          <p:cNvSpPr txBox="1"/>
          <p:nvPr>
            <p:ph type="title"/>
          </p:nvPr>
        </p:nvSpPr>
        <p:spPr>
          <a:xfrm>
            <a:off x="0" y="-19050"/>
            <a:ext cx="91440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Solving CSPs</a:t>
            </a:r>
            <a:endParaRPr/>
          </a:p>
        </p:txBody>
      </p:sp>
      <p:sp>
        <p:nvSpPr>
          <p:cNvPr id="349" name="Google Shape;349;p45"/>
          <p:cNvSpPr txBox="1"/>
          <p:nvPr>
            <p:ph idx="1" type="body"/>
          </p:nvPr>
        </p:nvSpPr>
        <p:spPr>
          <a:xfrm>
            <a:off x="304800" y="1047751"/>
            <a:ext cx="8534400" cy="354687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101600" lvl="0" marL="254000" rtl="0" algn="l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  <p:pic>
        <p:nvPicPr>
          <p:cNvPr descr="C:\Users\Dan\Dropbox\Office\CS 188\Ketrina Art\CSPs\CSPsSearch.png" id="350" name="Google Shape;350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94210" y="1143000"/>
            <a:ext cx="6649640" cy="34718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46"/>
          <p:cNvSpPr txBox="1"/>
          <p:nvPr>
            <p:ph type="title"/>
          </p:nvPr>
        </p:nvSpPr>
        <p:spPr>
          <a:xfrm>
            <a:off x="0" y="-19050"/>
            <a:ext cx="91440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Standard Search Formulation</a:t>
            </a:r>
            <a:endParaRPr/>
          </a:p>
        </p:txBody>
      </p:sp>
      <p:sp>
        <p:nvSpPr>
          <p:cNvPr id="356" name="Google Shape;356;p46"/>
          <p:cNvSpPr txBox="1"/>
          <p:nvPr>
            <p:ph idx="1" type="body"/>
          </p:nvPr>
        </p:nvSpPr>
        <p:spPr>
          <a:xfrm>
            <a:off x="285750" y="1085850"/>
            <a:ext cx="451485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47650" lvl="0" marL="2540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100"/>
              <a:buChar char="▪"/>
            </a:pPr>
            <a:r>
              <a:rPr lang="en" sz="2100"/>
              <a:t>Standard search formulation of CSPs</a:t>
            </a:r>
            <a:endParaRPr/>
          </a:p>
          <a:p>
            <a:pPr indent="-114300" lvl="0" marL="25400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 sz="2100"/>
          </a:p>
          <a:p>
            <a:pPr indent="-247650" lvl="0" marL="25400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SzPts val="2100"/>
              <a:buChar char="▪"/>
            </a:pPr>
            <a:r>
              <a:rPr lang="en" sz="2100"/>
              <a:t>States defined by the values assigned so far (partial assignments)</a:t>
            </a:r>
            <a:endParaRPr/>
          </a:p>
          <a:p>
            <a:pPr indent="-215900" lvl="1" marL="55880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SzPts val="1800"/>
              <a:buChar char="▪"/>
            </a:pPr>
            <a:r>
              <a:rPr lang="en" sz="1800"/>
              <a:t>Initial state: the empty assignment, {}</a:t>
            </a:r>
            <a:endParaRPr/>
          </a:p>
          <a:p>
            <a:pPr indent="-215900" lvl="1" marL="55880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SzPts val="1800"/>
              <a:buChar char="▪"/>
            </a:pPr>
            <a:r>
              <a:rPr lang="en" sz="1800"/>
              <a:t>Successor function: assign a value to an unassigned variable</a:t>
            </a:r>
            <a:endParaRPr/>
          </a:p>
          <a:p>
            <a:pPr indent="-215900" lvl="1" marL="55880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SzPts val="1800"/>
              <a:buChar char="▪"/>
            </a:pPr>
            <a:r>
              <a:rPr lang="en" sz="1800"/>
              <a:t>Goal test: the current assignment is complete and satisfies all constraints</a:t>
            </a:r>
            <a:endParaRPr/>
          </a:p>
          <a:p>
            <a:pPr indent="-114300" lvl="0" marL="25400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 sz="2100"/>
          </a:p>
          <a:p>
            <a:pPr indent="-247650" lvl="0" marL="25400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SzPts val="2100"/>
              <a:buChar char="▪"/>
            </a:pPr>
            <a:r>
              <a:rPr lang="en" sz="2100"/>
              <a:t>We’ll start with the straightforward, naïve approach, then improve it</a:t>
            </a:r>
            <a:endParaRPr/>
          </a:p>
          <a:p>
            <a:pPr indent="-114300" lvl="0" marL="25400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 sz="2100"/>
          </a:p>
        </p:txBody>
      </p:sp>
      <p:pic>
        <p:nvPicPr>
          <p:cNvPr descr="C:\Users\Dan\Dropbox\Office\CS 188\Ketrina Art\CSPs\ConstraintChecking.png" id="357" name="Google Shape;357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00600" y="1158478"/>
            <a:ext cx="4019683" cy="31277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47"/>
          <p:cNvSpPr txBox="1"/>
          <p:nvPr>
            <p:ph type="title"/>
          </p:nvPr>
        </p:nvSpPr>
        <p:spPr>
          <a:xfrm>
            <a:off x="0" y="-19050"/>
            <a:ext cx="91440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Search Methods</a:t>
            </a:r>
            <a:endParaRPr/>
          </a:p>
        </p:txBody>
      </p:sp>
      <p:sp>
        <p:nvSpPr>
          <p:cNvPr id="364" name="Google Shape;364;p47"/>
          <p:cNvSpPr txBox="1"/>
          <p:nvPr>
            <p:ph idx="1" type="body"/>
          </p:nvPr>
        </p:nvSpPr>
        <p:spPr>
          <a:xfrm>
            <a:off x="304800" y="1047751"/>
            <a:ext cx="8534400" cy="354687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47650" lvl="0" marL="2540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Char char="▪"/>
            </a:pPr>
            <a:r>
              <a:rPr lang="en" sz="2100"/>
              <a:t>What would BFS do?</a:t>
            </a:r>
            <a:endParaRPr/>
          </a:p>
          <a:p>
            <a:pPr indent="-114300" lvl="0" marL="254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 sz="2100"/>
          </a:p>
          <a:p>
            <a:pPr indent="-114300" lvl="0" marL="254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 sz="2100"/>
          </a:p>
          <a:p>
            <a:pPr indent="-114300" lvl="0" marL="254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 sz="2100"/>
          </a:p>
          <a:p>
            <a:pPr indent="-247650" lvl="0" marL="254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100"/>
              <a:buChar char="▪"/>
            </a:pPr>
            <a:r>
              <a:rPr lang="en" sz="2100"/>
              <a:t>What would DFS do?</a:t>
            </a:r>
            <a:endParaRPr/>
          </a:p>
          <a:p>
            <a:pPr indent="-114300" lvl="0" marL="254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 sz="2100"/>
          </a:p>
          <a:p>
            <a:pPr indent="-114300" lvl="0" marL="254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 sz="2100"/>
          </a:p>
          <a:p>
            <a:pPr indent="-114300" lvl="0" marL="254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 sz="2100"/>
          </a:p>
          <a:p>
            <a:pPr indent="-247650" lvl="0" marL="254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100"/>
              <a:buChar char="▪"/>
            </a:pPr>
            <a:r>
              <a:rPr lang="en" sz="2100"/>
              <a:t>What problems does naïve search have?</a:t>
            </a:r>
            <a:endParaRPr/>
          </a:p>
        </p:txBody>
      </p:sp>
      <p:pic>
        <p:nvPicPr>
          <p:cNvPr id="365" name="Google Shape;365;p47"/>
          <p:cNvPicPr preferRelativeResize="0"/>
          <p:nvPr/>
        </p:nvPicPr>
        <p:blipFill rotWithShape="1">
          <a:blip r:embed="rId3">
            <a:alphaModFix/>
          </a:blip>
          <a:srcRect b="0" l="601" r="0" t="1517"/>
          <a:stretch/>
        </p:blipFill>
        <p:spPr>
          <a:xfrm>
            <a:off x="4708282" y="1085850"/>
            <a:ext cx="3635619" cy="3143250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47"/>
          <p:cNvSpPr txBox="1"/>
          <p:nvPr/>
        </p:nvSpPr>
        <p:spPr>
          <a:xfrm>
            <a:off x="7029450" y="4800602"/>
            <a:ext cx="2057400" cy="30007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[Demo: coloring -- dfs]</a:t>
            </a:r>
            <a:endParaRPr sz="11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48"/>
          <p:cNvSpPr txBox="1"/>
          <p:nvPr>
            <p:ph type="title"/>
          </p:nvPr>
        </p:nvSpPr>
        <p:spPr>
          <a:xfrm>
            <a:off x="0" y="-19050"/>
            <a:ext cx="91440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Video of Demo Coloring -- DFS</a:t>
            </a:r>
            <a:endParaRPr/>
          </a:p>
        </p:txBody>
      </p:sp>
      <p:pic>
        <p:nvPicPr>
          <p:cNvPr id="372" name="Google Shape;372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28750" y="857250"/>
            <a:ext cx="6286500" cy="39290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49"/>
          <p:cNvSpPr txBox="1"/>
          <p:nvPr>
            <p:ph type="title"/>
          </p:nvPr>
        </p:nvSpPr>
        <p:spPr>
          <a:xfrm>
            <a:off x="0" y="-19050"/>
            <a:ext cx="91440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Backtracking Search</a:t>
            </a:r>
            <a:endParaRPr/>
          </a:p>
        </p:txBody>
      </p:sp>
      <p:pic>
        <p:nvPicPr>
          <p:cNvPr descr="C:\Users\Dan\Dropbox\Office\CS 188\Ketrina Art\CSPs\Backtracking.png" id="378" name="Google Shape;378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28800" y="1314450"/>
            <a:ext cx="5486400" cy="32086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50"/>
          <p:cNvSpPr txBox="1"/>
          <p:nvPr>
            <p:ph type="title"/>
          </p:nvPr>
        </p:nvSpPr>
        <p:spPr>
          <a:xfrm>
            <a:off x="0" y="-19050"/>
            <a:ext cx="91440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Backtracking Search</a:t>
            </a:r>
            <a:endParaRPr/>
          </a:p>
        </p:txBody>
      </p:sp>
      <p:sp>
        <p:nvSpPr>
          <p:cNvPr id="384" name="Google Shape;384;p50"/>
          <p:cNvSpPr txBox="1"/>
          <p:nvPr>
            <p:ph idx="1" type="body"/>
          </p:nvPr>
        </p:nvSpPr>
        <p:spPr>
          <a:xfrm>
            <a:off x="342900" y="1028700"/>
            <a:ext cx="7372350" cy="371475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54000" lvl="0" marL="2540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" sz="1800"/>
              <a:t>Backtracking search is the basic uninformed algorithm for solving CSPs</a:t>
            </a:r>
            <a:endParaRPr/>
          </a:p>
          <a:p>
            <a:pPr indent="-114300" lvl="3" marL="1193800" rtl="0" algn="l">
              <a:lnSpc>
                <a:spcPct val="80000"/>
              </a:lnSpc>
              <a:spcBef>
                <a:spcPts val="200"/>
              </a:spcBef>
              <a:spcAft>
                <a:spcPts val="0"/>
              </a:spcAft>
              <a:buSzPts val="900"/>
              <a:buNone/>
            </a:pPr>
            <a:r>
              <a:t/>
            </a:r>
            <a:endParaRPr sz="900"/>
          </a:p>
          <a:p>
            <a:pPr indent="-254000" lvl="0" marL="25400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SzPts val="1800"/>
              <a:buChar char="▪"/>
            </a:pPr>
            <a:r>
              <a:rPr lang="en" sz="1800"/>
              <a:t>Idea 1: One variable at a time</a:t>
            </a:r>
            <a:endParaRPr/>
          </a:p>
          <a:p>
            <a:pPr indent="-222250" lvl="1" marL="558800" rtl="0" algn="l">
              <a:lnSpc>
                <a:spcPct val="80000"/>
              </a:lnSpc>
              <a:spcBef>
                <a:spcPts val="300"/>
              </a:spcBef>
              <a:spcAft>
                <a:spcPts val="0"/>
              </a:spcAft>
              <a:buSzPts val="1500"/>
              <a:buChar char="▪"/>
            </a:pPr>
            <a:r>
              <a:rPr lang="en" sz="1500"/>
              <a:t>Variable assignments are commutative, so fix ordering</a:t>
            </a:r>
            <a:endParaRPr/>
          </a:p>
          <a:p>
            <a:pPr indent="-222250" lvl="1" marL="558800" rtl="0" algn="l">
              <a:lnSpc>
                <a:spcPct val="80000"/>
              </a:lnSpc>
              <a:spcBef>
                <a:spcPts val="300"/>
              </a:spcBef>
              <a:spcAft>
                <a:spcPts val="0"/>
              </a:spcAft>
              <a:buSzPts val="1500"/>
              <a:buChar char="▪"/>
            </a:pPr>
            <a:r>
              <a:rPr lang="en" sz="1500"/>
              <a:t>I.e., [WA = red then NT = green] same as [NT = green then WA = red]</a:t>
            </a:r>
            <a:endParaRPr/>
          </a:p>
          <a:p>
            <a:pPr indent="-222250" lvl="1" marL="558800" rtl="0" algn="l">
              <a:lnSpc>
                <a:spcPct val="80000"/>
              </a:lnSpc>
              <a:spcBef>
                <a:spcPts val="300"/>
              </a:spcBef>
              <a:spcAft>
                <a:spcPts val="0"/>
              </a:spcAft>
              <a:buSzPts val="1500"/>
              <a:buChar char="▪"/>
            </a:pPr>
            <a:r>
              <a:rPr lang="en" sz="1500"/>
              <a:t>Only need to consider assignments to a single variable at each step</a:t>
            </a:r>
            <a:endParaRPr/>
          </a:p>
          <a:p>
            <a:pPr indent="-114300" lvl="3" marL="1193800" rtl="0" algn="l">
              <a:lnSpc>
                <a:spcPct val="80000"/>
              </a:lnSpc>
              <a:spcBef>
                <a:spcPts val="200"/>
              </a:spcBef>
              <a:spcAft>
                <a:spcPts val="0"/>
              </a:spcAft>
              <a:buSzPts val="900"/>
              <a:buNone/>
            </a:pPr>
            <a:r>
              <a:t/>
            </a:r>
            <a:endParaRPr sz="900"/>
          </a:p>
          <a:p>
            <a:pPr indent="-254000" lvl="0" marL="25400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SzPts val="1800"/>
              <a:buChar char="▪"/>
            </a:pPr>
            <a:r>
              <a:rPr lang="en" sz="1800"/>
              <a:t>Idea 2: Check constraints as you go</a:t>
            </a:r>
            <a:endParaRPr/>
          </a:p>
          <a:p>
            <a:pPr indent="-222250" lvl="1" marL="558800" rtl="0" algn="l">
              <a:lnSpc>
                <a:spcPct val="80000"/>
              </a:lnSpc>
              <a:spcBef>
                <a:spcPts val="300"/>
              </a:spcBef>
              <a:spcAft>
                <a:spcPts val="0"/>
              </a:spcAft>
              <a:buSzPts val="1500"/>
              <a:buChar char="▪"/>
            </a:pPr>
            <a:r>
              <a:rPr lang="en" sz="1500"/>
              <a:t>I.e. consider only values which do not conflict with previous assignments</a:t>
            </a:r>
            <a:endParaRPr/>
          </a:p>
          <a:p>
            <a:pPr indent="-222250" lvl="1" marL="558800" rtl="0" algn="l">
              <a:lnSpc>
                <a:spcPct val="80000"/>
              </a:lnSpc>
              <a:spcBef>
                <a:spcPts val="300"/>
              </a:spcBef>
              <a:spcAft>
                <a:spcPts val="0"/>
              </a:spcAft>
              <a:buSzPts val="1500"/>
              <a:buChar char="▪"/>
            </a:pPr>
            <a:r>
              <a:rPr lang="en" sz="1500"/>
              <a:t>Might have to do some computation to check the constraints</a:t>
            </a:r>
            <a:endParaRPr/>
          </a:p>
          <a:p>
            <a:pPr indent="-222250" lvl="1" marL="558800" rtl="0" algn="l">
              <a:lnSpc>
                <a:spcPct val="80000"/>
              </a:lnSpc>
              <a:spcBef>
                <a:spcPts val="300"/>
              </a:spcBef>
              <a:spcAft>
                <a:spcPts val="0"/>
              </a:spcAft>
              <a:buSzPts val="1500"/>
              <a:buChar char="▪"/>
            </a:pPr>
            <a:r>
              <a:rPr lang="en" sz="1500"/>
              <a:t>“Incremental goal test”</a:t>
            </a:r>
            <a:endParaRPr/>
          </a:p>
          <a:p>
            <a:pPr indent="-114300" lvl="3" marL="1193800" rtl="0" algn="l">
              <a:lnSpc>
                <a:spcPct val="80000"/>
              </a:lnSpc>
              <a:spcBef>
                <a:spcPts val="200"/>
              </a:spcBef>
              <a:spcAft>
                <a:spcPts val="0"/>
              </a:spcAft>
              <a:buSzPts val="900"/>
              <a:buNone/>
            </a:pPr>
            <a:r>
              <a:t/>
            </a:r>
            <a:endParaRPr sz="900"/>
          </a:p>
          <a:p>
            <a:pPr indent="-254000" lvl="0" marL="25400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SzPts val="1800"/>
              <a:buChar char="▪"/>
            </a:pPr>
            <a:r>
              <a:rPr lang="en" sz="1800"/>
              <a:t>Depth-first search with these two improvements</a:t>
            </a:r>
            <a:endParaRPr/>
          </a:p>
          <a:p>
            <a:pPr indent="-254000" lvl="0" marL="25400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</a:pPr>
            <a:r>
              <a:rPr lang="en" sz="1800"/>
              <a:t>	is called </a:t>
            </a:r>
            <a:r>
              <a:rPr i="1" lang="en" sz="1800"/>
              <a:t>backtracking search </a:t>
            </a:r>
            <a:r>
              <a:rPr lang="en" sz="1800"/>
              <a:t>(not the best name)</a:t>
            </a:r>
            <a:endParaRPr i="1" sz="1800"/>
          </a:p>
          <a:p>
            <a:pPr indent="-88900" lvl="2" marL="850900" rtl="0" algn="l">
              <a:lnSpc>
                <a:spcPct val="80000"/>
              </a:lnSpc>
              <a:spcBef>
                <a:spcPts val="2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200"/>
          </a:p>
          <a:p>
            <a:pPr indent="-254000" lvl="0" marL="25400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SzPts val="1800"/>
              <a:buChar char="▪"/>
            </a:pPr>
            <a:r>
              <a:rPr lang="en" sz="1800"/>
              <a:t>Can solve n-queens for n ≈ 25</a:t>
            </a:r>
            <a:endParaRPr/>
          </a:p>
        </p:txBody>
      </p:sp>
      <p:pic>
        <p:nvPicPr>
          <p:cNvPr descr="C:\Users\Dan\Dropbox\Office\CS 188\Ketrina Art\CSPs\Backtracking.png" id="385" name="Google Shape;385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00700" y="2971800"/>
            <a:ext cx="3429000" cy="20054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51"/>
          <p:cNvSpPr txBox="1"/>
          <p:nvPr>
            <p:ph type="title"/>
          </p:nvPr>
        </p:nvSpPr>
        <p:spPr>
          <a:xfrm>
            <a:off x="0" y="-19050"/>
            <a:ext cx="91440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Video of Demo Coloring – Backtracking</a:t>
            </a:r>
            <a:endParaRPr/>
          </a:p>
        </p:txBody>
      </p:sp>
      <p:pic>
        <p:nvPicPr>
          <p:cNvPr id="391" name="Google Shape;391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17321" y="857250"/>
            <a:ext cx="6309359" cy="394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52"/>
          <p:cNvSpPr txBox="1"/>
          <p:nvPr>
            <p:ph type="title"/>
          </p:nvPr>
        </p:nvSpPr>
        <p:spPr>
          <a:xfrm>
            <a:off x="0" y="-19050"/>
            <a:ext cx="91440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Backtracking Example</a:t>
            </a:r>
            <a:endParaRPr/>
          </a:p>
        </p:txBody>
      </p:sp>
      <p:pic>
        <p:nvPicPr>
          <p:cNvPr id="397" name="Google Shape;397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73235" y="1085850"/>
            <a:ext cx="873919" cy="720328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52"/>
          <p:cNvPicPr preferRelativeResize="0"/>
          <p:nvPr/>
        </p:nvPicPr>
        <p:blipFill rotWithShape="1">
          <a:blip r:embed="rId4">
            <a:alphaModFix/>
          </a:blip>
          <a:srcRect b="0" l="983" r="0" t="1931"/>
          <a:stretch/>
        </p:blipFill>
        <p:spPr>
          <a:xfrm>
            <a:off x="3401685" y="1105810"/>
            <a:ext cx="2884815" cy="1536608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52"/>
          <p:cNvPicPr preferRelativeResize="0"/>
          <p:nvPr/>
        </p:nvPicPr>
        <p:blipFill rotWithShape="1">
          <a:blip r:embed="rId5">
            <a:alphaModFix/>
          </a:blip>
          <a:srcRect b="0" l="645" r="0" t="615"/>
          <a:stretch/>
        </p:blipFill>
        <p:spPr>
          <a:xfrm>
            <a:off x="2769674" y="1105810"/>
            <a:ext cx="3400985" cy="2523986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52"/>
          <p:cNvPicPr preferRelativeResize="0"/>
          <p:nvPr/>
        </p:nvPicPr>
        <p:blipFill rotWithShape="1">
          <a:blip r:embed="rId6">
            <a:alphaModFix/>
          </a:blip>
          <a:srcRect b="0" l="578" r="0" t="520"/>
          <a:stretch/>
        </p:blipFill>
        <p:spPr>
          <a:xfrm>
            <a:off x="2117491" y="1112533"/>
            <a:ext cx="4050787" cy="351304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Dan\Dropbox\Office\CS 188\Ketrina Art\CSPs\Backtracking.png" id="401" name="Google Shape;401;p5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600700" y="2971800"/>
            <a:ext cx="3429000" cy="20054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53"/>
          <p:cNvSpPr txBox="1"/>
          <p:nvPr>
            <p:ph type="title"/>
          </p:nvPr>
        </p:nvSpPr>
        <p:spPr>
          <a:xfrm>
            <a:off x="0" y="-19050"/>
            <a:ext cx="91440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Backtracking Search</a:t>
            </a:r>
            <a:endParaRPr/>
          </a:p>
        </p:txBody>
      </p:sp>
      <p:sp>
        <p:nvSpPr>
          <p:cNvPr id="408" name="Google Shape;408;p53"/>
          <p:cNvSpPr txBox="1"/>
          <p:nvPr>
            <p:ph idx="1" type="body"/>
          </p:nvPr>
        </p:nvSpPr>
        <p:spPr>
          <a:xfrm>
            <a:off x="1657350" y="4000501"/>
            <a:ext cx="6172200" cy="47982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54000" lvl="0" marL="254000" rtl="0" algn="l"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" sz="1800"/>
              <a:t>Backtracking = DFS + variable-ordering + fail-on-violation</a:t>
            </a:r>
            <a:endParaRPr/>
          </a:p>
          <a:p>
            <a:pPr indent="-254000" lvl="0" marL="254000" rtl="0" algn="l">
              <a:spcBef>
                <a:spcPts val="400"/>
              </a:spcBef>
              <a:spcAft>
                <a:spcPts val="0"/>
              </a:spcAft>
              <a:buSzPts val="1800"/>
              <a:buChar char="▪"/>
            </a:pPr>
            <a:r>
              <a:rPr lang="en" sz="1800"/>
              <a:t>What are the choice points?</a:t>
            </a:r>
            <a:endParaRPr/>
          </a:p>
        </p:txBody>
      </p:sp>
      <p:pic>
        <p:nvPicPr>
          <p:cNvPr id="409" name="Google Shape;409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57350" y="971551"/>
            <a:ext cx="5886450" cy="2875359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Google Shape;410;p53"/>
          <p:cNvSpPr txBox="1"/>
          <p:nvPr/>
        </p:nvSpPr>
        <p:spPr>
          <a:xfrm>
            <a:off x="6400800" y="4800601"/>
            <a:ext cx="2686050" cy="30007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[Demo: coloring -- backtracking]</a:t>
            </a:r>
            <a:endParaRPr sz="11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7"/>
          <p:cNvSpPr txBox="1"/>
          <p:nvPr>
            <p:ph type="ctrTitle"/>
          </p:nvPr>
        </p:nvSpPr>
        <p:spPr>
          <a:xfrm>
            <a:off x="0" y="209552"/>
            <a:ext cx="9144000" cy="110251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 370: Artificial Intelligence</a:t>
            </a:r>
            <a:br>
              <a:rPr lang="en"/>
            </a:br>
            <a:endParaRPr sz="2700"/>
          </a:p>
        </p:txBody>
      </p:sp>
      <p:sp>
        <p:nvSpPr>
          <p:cNvPr id="143" name="Google Shape;143;p27"/>
          <p:cNvSpPr txBox="1"/>
          <p:nvPr>
            <p:ph idx="1" type="subTitle"/>
          </p:nvPr>
        </p:nvSpPr>
        <p:spPr>
          <a:xfrm>
            <a:off x="0" y="971550"/>
            <a:ext cx="9144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Constraint Satisfaction Problems</a:t>
            </a:r>
            <a:endParaRPr/>
          </a:p>
        </p:txBody>
      </p:sp>
      <p:sp>
        <p:nvSpPr>
          <p:cNvPr id="144" name="Google Shape;144;p27"/>
          <p:cNvSpPr txBox="1"/>
          <p:nvPr/>
        </p:nvSpPr>
        <p:spPr>
          <a:xfrm>
            <a:off x="1143000" y="4686302"/>
            <a:ext cx="4400550" cy="27699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27"/>
          <p:cNvSpPr txBox="1"/>
          <p:nvPr/>
        </p:nvSpPr>
        <p:spPr>
          <a:xfrm>
            <a:off x="0" y="4206704"/>
            <a:ext cx="9144000" cy="4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Instructor: William DeMeo</a:t>
            </a:r>
            <a:endParaRPr>
              <a:solidFill>
                <a:schemeClr val="dk1"/>
              </a:solidFill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Slides by </a:t>
            </a: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Dan Klein</a:t>
            </a:r>
            <a:r>
              <a:rPr lang="en" sz="1100">
                <a:solidFill>
                  <a:schemeClr val="dk1"/>
                </a:solidFill>
              </a:rPr>
              <a:t> and </a:t>
            </a: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Pieter Abbeel</a:t>
            </a:r>
            <a:r>
              <a:rPr lang="en" sz="1100">
                <a:solidFill>
                  <a:schemeClr val="dk1"/>
                </a:solidFill>
              </a:rPr>
              <a:t> </a:t>
            </a: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University of California, Berkeley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:\Users\Dan\Dropbox\Office\CS 188\Ketrina Art\CSPs\Lecture4-CSPs-noshadow.png" id="146" name="Google Shape;146;p27"/>
          <p:cNvPicPr preferRelativeResize="0"/>
          <p:nvPr/>
        </p:nvPicPr>
        <p:blipFill rotWithShape="1">
          <a:blip r:embed="rId3">
            <a:alphaModFix/>
          </a:blip>
          <a:srcRect b="0" l="0" r="36180" t="0"/>
          <a:stretch/>
        </p:blipFill>
        <p:spPr>
          <a:xfrm>
            <a:off x="2343150" y="1257300"/>
            <a:ext cx="4307607" cy="28571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Dan\Dropbox\Office\CS 188\Ketrina Art\CSPs\Lecture4-CSPs-noshadow.png" id="147" name="Google Shape;147;p27"/>
          <p:cNvPicPr preferRelativeResize="0"/>
          <p:nvPr/>
        </p:nvPicPr>
        <p:blipFill rotWithShape="1">
          <a:blip r:embed="rId4">
            <a:alphaModFix/>
          </a:blip>
          <a:srcRect b="0" l="71859" r="0" t="0"/>
          <a:stretch/>
        </p:blipFill>
        <p:spPr>
          <a:xfrm flipH="1">
            <a:off x="7409706" y="1485900"/>
            <a:ext cx="1734293" cy="26087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54"/>
          <p:cNvSpPr txBox="1"/>
          <p:nvPr>
            <p:ph type="title"/>
          </p:nvPr>
        </p:nvSpPr>
        <p:spPr>
          <a:xfrm>
            <a:off x="0" y="-19050"/>
            <a:ext cx="91440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Improving Backtracking</a:t>
            </a:r>
            <a:endParaRPr/>
          </a:p>
        </p:txBody>
      </p:sp>
      <p:sp>
        <p:nvSpPr>
          <p:cNvPr id="416" name="Google Shape;416;p54"/>
          <p:cNvSpPr txBox="1"/>
          <p:nvPr>
            <p:ph idx="1" type="body"/>
          </p:nvPr>
        </p:nvSpPr>
        <p:spPr>
          <a:xfrm>
            <a:off x="285750" y="1234678"/>
            <a:ext cx="6172200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47650" lvl="0" marL="254000" rtl="0" algn="l">
              <a:spcBef>
                <a:spcPts val="0"/>
              </a:spcBef>
              <a:spcAft>
                <a:spcPts val="0"/>
              </a:spcAft>
              <a:buSzPts val="2100"/>
              <a:buChar char="▪"/>
            </a:pPr>
            <a:r>
              <a:rPr lang="en" sz="2100"/>
              <a:t>General-purpose ideas give huge gains in speed</a:t>
            </a:r>
            <a:endParaRPr/>
          </a:p>
          <a:p>
            <a:pPr indent="-101600" lvl="1" marL="558800" rtl="0" algn="l">
              <a:spcBef>
                <a:spcPts val="4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  <a:p>
            <a:pPr indent="-247650" lvl="0" marL="254000" rtl="0" algn="l">
              <a:spcBef>
                <a:spcPts val="400"/>
              </a:spcBef>
              <a:spcAft>
                <a:spcPts val="0"/>
              </a:spcAft>
              <a:buSzPts val="2100"/>
              <a:buChar char="▪"/>
            </a:pPr>
            <a:r>
              <a:rPr lang="en" sz="2100"/>
              <a:t>Ordering:</a:t>
            </a:r>
            <a:endParaRPr/>
          </a:p>
          <a:p>
            <a:pPr indent="-215900" lvl="1" marL="558800" rtl="0" algn="l">
              <a:spcBef>
                <a:spcPts val="400"/>
              </a:spcBef>
              <a:spcAft>
                <a:spcPts val="0"/>
              </a:spcAft>
              <a:buSzPts val="1800"/>
              <a:buChar char="▪"/>
            </a:pPr>
            <a:r>
              <a:rPr lang="en" sz="1800"/>
              <a:t>Which variable should be assigned next?</a:t>
            </a:r>
            <a:endParaRPr/>
          </a:p>
          <a:p>
            <a:pPr indent="-215900" lvl="1" marL="558800" rtl="0" algn="l">
              <a:spcBef>
                <a:spcPts val="400"/>
              </a:spcBef>
              <a:spcAft>
                <a:spcPts val="0"/>
              </a:spcAft>
              <a:buSzPts val="1800"/>
              <a:buChar char="▪"/>
            </a:pPr>
            <a:r>
              <a:rPr lang="en" sz="1800"/>
              <a:t>In what order should its values be tried?</a:t>
            </a:r>
            <a:endParaRPr/>
          </a:p>
          <a:p>
            <a:pPr indent="-101600" lvl="1" marL="558800" rtl="0" algn="l">
              <a:spcBef>
                <a:spcPts val="4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  <a:p>
            <a:pPr indent="-247650" lvl="0" marL="254000" rtl="0" algn="l">
              <a:spcBef>
                <a:spcPts val="400"/>
              </a:spcBef>
              <a:spcAft>
                <a:spcPts val="0"/>
              </a:spcAft>
              <a:buSzPts val="2100"/>
              <a:buChar char="▪"/>
            </a:pPr>
            <a:r>
              <a:rPr lang="en" sz="2100"/>
              <a:t>Filtering: Can we detect inevitable failure early?</a:t>
            </a:r>
            <a:endParaRPr/>
          </a:p>
          <a:p>
            <a:pPr indent="-101600" lvl="1" marL="558800" rtl="0" algn="l">
              <a:spcBef>
                <a:spcPts val="4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  <a:p>
            <a:pPr indent="-247650" lvl="0" marL="254000" rtl="0" algn="l">
              <a:spcBef>
                <a:spcPts val="400"/>
              </a:spcBef>
              <a:spcAft>
                <a:spcPts val="0"/>
              </a:spcAft>
              <a:buSzPts val="2100"/>
              <a:buChar char="▪"/>
            </a:pPr>
            <a:r>
              <a:rPr lang="en" sz="2100"/>
              <a:t>Structure: Can we exploit the problem structure?</a:t>
            </a:r>
            <a:endParaRPr/>
          </a:p>
          <a:p>
            <a:pPr indent="-101600" lvl="1" marL="558800" rtl="0" algn="l">
              <a:spcBef>
                <a:spcPts val="4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</p:txBody>
      </p:sp>
      <p:pic>
        <p:nvPicPr>
          <p:cNvPr id="417" name="Google Shape;417;p54"/>
          <p:cNvPicPr preferRelativeResize="0"/>
          <p:nvPr/>
        </p:nvPicPr>
        <p:blipFill rotWithShape="1">
          <a:blip r:embed="rId3">
            <a:alphaModFix/>
          </a:blip>
          <a:srcRect b="2500" l="50624" r="2500" t="52499"/>
          <a:stretch/>
        </p:blipFill>
        <p:spPr>
          <a:xfrm>
            <a:off x="5943600" y="1371600"/>
            <a:ext cx="3086100" cy="22219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55"/>
          <p:cNvSpPr txBox="1"/>
          <p:nvPr>
            <p:ph type="title"/>
          </p:nvPr>
        </p:nvSpPr>
        <p:spPr>
          <a:xfrm>
            <a:off x="0" y="-19050"/>
            <a:ext cx="91440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Filtering</a:t>
            </a:r>
            <a:endParaRPr/>
          </a:p>
        </p:txBody>
      </p:sp>
      <p:sp>
        <p:nvSpPr>
          <p:cNvPr id="423" name="Google Shape;423;p55"/>
          <p:cNvSpPr txBox="1"/>
          <p:nvPr>
            <p:ph idx="1" type="body"/>
          </p:nvPr>
        </p:nvSpPr>
        <p:spPr>
          <a:xfrm>
            <a:off x="304800" y="1047751"/>
            <a:ext cx="8534400" cy="354687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101600" lvl="0" marL="254000" rtl="0" algn="l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  <p:pic>
        <p:nvPicPr>
          <p:cNvPr descr="C:\Users\Dan\Dropbox\Office\CS 188\Ketrina Art\CSPs\Filtering.png" id="424" name="Google Shape;424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28800" y="1200150"/>
            <a:ext cx="5428059" cy="30432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56"/>
          <p:cNvSpPr txBox="1"/>
          <p:nvPr>
            <p:ph idx="1" type="body"/>
          </p:nvPr>
        </p:nvSpPr>
        <p:spPr>
          <a:xfrm>
            <a:off x="304800" y="914401"/>
            <a:ext cx="8534400" cy="354687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54000" lvl="0" marL="254000" rtl="0" algn="l"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" sz="1800"/>
              <a:t>Filtering: Keep track of domains for unassigned variables and cross off bad options</a:t>
            </a:r>
            <a:endParaRPr/>
          </a:p>
          <a:p>
            <a:pPr indent="-254000" lvl="0" marL="254000" rtl="0" algn="l">
              <a:spcBef>
                <a:spcPts val="400"/>
              </a:spcBef>
              <a:spcAft>
                <a:spcPts val="0"/>
              </a:spcAft>
              <a:buSzPts val="1800"/>
              <a:buChar char="▪"/>
            </a:pPr>
            <a:r>
              <a:rPr lang="en" sz="1800"/>
              <a:t>Forward checking: Cross off values that violate a constraint when added to the existing assignment</a:t>
            </a:r>
            <a:endParaRPr/>
          </a:p>
        </p:txBody>
      </p:sp>
      <p:pic>
        <p:nvPicPr>
          <p:cNvPr id="431" name="Google Shape;431;p56"/>
          <p:cNvPicPr preferRelativeResize="0"/>
          <p:nvPr/>
        </p:nvPicPr>
        <p:blipFill rotWithShape="1">
          <a:blip r:embed="rId3">
            <a:alphaModFix/>
          </a:blip>
          <a:srcRect b="67024" l="0" r="9502" t="0"/>
          <a:stretch/>
        </p:blipFill>
        <p:spPr>
          <a:xfrm>
            <a:off x="1371600" y="1828800"/>
            <a:ext cx="565785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Google Shape;432;p56"/>
          <p:cNvSpPr/>
          <p:nvPr/>
        </p:nvSpPr>
        <p:spPr>
          <a:xfrm>
            <a:off x="8579094" y="0"/>
            <a:ext cx="564906" cy="124631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3" name="Google Shape;433;p56"/>
          <p:cNvSpPr txBox="1"/>
          <p:nvPr>
            <p:ph type="title"/>
          </p:nvPr>
        </p:nvSpPr>
        <p:spPr>
          <a:xfrm>
            <a:off x="0" y="-19050"/>
            <a:ext cx="91440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Filtering: Forward Checking</a:t>
            </a:r>
            <a:endParaRPr/>
          </a:p>
        </p:txBody>
      </p:sp>
      <p:pic>
        <p:nvPicPr>
          <p:cNvPr id="434" name="Google Shape;434;p56"/>
          <p:cNvPicPr preferRelativeResize="0"/>
          <p:nvPr/>
        </p:nvPicPr>
        <p:blipFill rotWithShape="1">
          <a:blip r:embed="rId4">
            <a:alphaModFix/>
          </a:blip>
          <a:srcRect b="0" l="0" r="14556" t="35036"/>
          <a:stretch/>
        </p:blipFill>
        <p:spPr>
          <a:xfrm>
            <a:off x="1885951" y="2743201"/>
            <a:ext cx="5341844" cy="1801417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Google Shape;435;p56"/>
          <p:cNvSpPr txBox="1"/>
          <p:nvPr/>
        </p:nvSpPr>
        <p:spPr>
          <a:xfrm>
            <a:off x="2047316" y="2067487"/>
            <a:ext cx="444104" cy="24288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WA</a:t>
            </a:r>
            <a:endParaRPr sz="1100"/>
          </a:p>
        </p:txBody>
      </p:sp>
      <p:sp>
        <p:nvSpPr>
          <p:cNvPr id="436" name="Google Shape;436;p56"/>
          <p:cNvSpPr txBox="1"/>
          <p:nvPr/>
        </p:nvSpPr>
        <p:spPr>
          <a:xfrm>
            <a:off x="2383493" y="2168340"/>
            <a:ext cx="339329" cy="24288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</a:t>
            </a:r>
            <a:endParaRPr sz="1100"/>
          </a:p>
        </p:txBody>
      </p:sp>
      <p:sp>
        <p:nvSpPr>
          <p:cNvPr id="437" name="Google Shape;437;p56"/>
          <p:cNvSpPr txBox="1"/>
          <p:nvPr/>
        </p:nvSpPr>
        <p:spPr>
          <a:xfrm>
            <a:off x="2339791" y="1982602"/>
            <a:ext cx="339329" cy="24288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NT</a:t>
            </a:r>
            <a:endParaRPr sz="1100"/>
          </a:p>
        </p:txBody>
      </p:sp>
      <p:sp>
        <p:nvSpPr>
          <p:cNvPr id="438" name="Google Shape;438;p56"/>
          <p:cNvSpPr txBox="1"/>
          <p:nvPr/>
        </p:nvSpPr>
        <p:spPr>
          <a:xfrm>
            <a:off x="2618816" y="2010337"/>
            <a:ext cx="339329" cy="24288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</a:t>
            </a:r>
            <a:endParaRPr sz="1100"/>
          </a:p>
        </p:txBody>
      </p:sp>
      <p:sp>
        <p:nvSpPr>
          <p:cNvPr id="439" name="Google Shape;439;p56"/>
          <p:cNvSpPr txBox="1"/>
          <p:nvPr/>
        </p:nvSpPr>
        <p:spPr>
          <a:xfrm>
            <a:off x="2622176" y="2238939"/>
            <a:ext cx="466725" cy="20716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NSW</a:t>
            </a:r>
            <a:endParaRPr sz="1100"/>
          </a:p>
        </p:txBody>
      </p:sp>
      <p:sp>
        <p:nvSpPr>
          <p:cNvPr id="440" name="Google Shape;440;p56"/>
          <p:cNvSpPr txBox="1"/>
          <p:nvPr/>
        </p:nvSpPr>
        <p:spPr>
          <a:xfrm>
            <a:off x="2642348" y="2383492"/>
            <a:ext cx="466725" cy="24288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</a:t>
            </a:r>
            <a:endParaRPr sz="1100"/>
          </a:p>
        </p:txBody>
      </p:sp>
      <p:sp>
        <p:nvSpPr>
          <p:cNvPr id="441" name="Google Shape;441;p56"/>
          <p:cNvSpPr/>
          <p:nvPr/>
        </p:nvSpPr>
        <p:spPr>
          <a:xfrm>
            <a:off x="1714500" y="3486150"/>
            <a:ext cx="6286500" cy="108585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2" name="Google Shape;442;p56"/>
          <p:cNvSpPr/>
          <p:nvPr/>
        </p:nvSpPr>
        <p:spPr>
          <a:xfrm>
            <a:off x="1714500" y="3829050"/>
            <a:ext cx="6286500" cy="800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3" name="Google Shape;443;p56"/>
          <p:cNvSpPr/>
          <p:nvPr/>
        </p:nvSpPr>
        <p:spPr>
          <a:xfrm>
            <a:off x="1714500" y="4222376"/>
            <a:ext cx="6286500" cy="40005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4" name="Google Shape;444;p56"/>
          <p:cNvSpPr/>
          <p:nvPr/>
        </p:nvSpPr>
        <p:spPr>
          <a:xfrm>
            <a:off x="2971800" y="1714500"/>
            <a:ext cx="4114800" cy="97155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5" name="Google Shape;445;p56"/>
          <p:cNvSpPr/>
          <p:nvPr/>
        </p:nvSpPr>
        <p:spPr>
          <a:xfrm>
            <a:off x="4286250" y="1714500"/>
            <a:ext cx="2914650" cy="97155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6" name="Google Shape;446;p56"/>
          <p:cNvSpPr/>
          <p:nvPr/>
        </p:nvSpPr>
        <p:spPr>
          <a:xfrm>
            <a:off x="5614148" y="1714500"/>
            <a:ext cx="1714500" cy="97155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7" name="Google Shape;447;p56"/>
          <p:cNvSpPr txBox="1"/>
          <p:nvPr/>
        </p:nvSpPr>
        <p:spPr>
          <a:xfrm>
            <a:off x="6457950" y="4857751"/>
            <a:ext cx="2711338" cy="27699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[Demo: coloring -- forward checking]</a:t>
            </a:r>
            <a:endParaRPr sz="14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57"/>
          <p:cNvSpPr txBox="1"/>
          <p:nvPr>
            <p:ph type="title"/>
          </p:nvPr>
        </p:nvSpPr>
        <p:spPr>
          <a:xfrm>
            <a:off x="0" y="-13516"/>
            <a:ext cx="91440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Video of Demo Coloring – Backtracking with Forward Checking</a:t>
            </a:r>
            <a:endParaRPr sz="2700"/>
          </a:p>
        </p:txBody>
      </p:sp>
      <p:pic>
        <p:nvPicPr>
          <p:cNvPr id="453" name="Google Shape;453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29941" y="854870"/>
            <a:ext cx="6284118" cy="392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58"/>
          <p:cNvSpPr txBox="1"/>
          <p:nvPr>
            <p:ph type="title"/>
          </p:nvPr>
        </p:nvSpPr>
        <p:spPr>
          <a:xfrm>
            <a:off x="0" y="-19050"/>
            <a:ext cx="91440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Filtering: Constraint Propagation</a:t>
            </a:r>
            <a:endParaRPr/>
          </a:p>
        </p:txBody>
      </p:sp>
      <p:sp>
        <p:nvSpPr>
          <p:cNvPr id="459" name="Google Shape;459;p58"/>
          <p:cNvSpPr txBox="1"/>
          <p:nvPr>
            <p:ph idx="1" type="body"/>
          </p:nvPr>
        </p:nvSpPr>
        <p:spPr>
          <a:xfrm>
            <a:off x="304800" y="1028700"/>
            <a:ext cx="8534400" cy="354687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54000" lvl="0" marL="2540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" sz="1800"/>
              <a:t>Forward checking propagates information from assigned to unassigned variables, but doesn't provide early detection for all failures:</a:t>
            </a:r>
            <a:endParaRPr/>
          </a:p>
          <a:p>
            <a:pPr indent="-139700" lvl="0" marL="25400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  <a:p>
            <a:pPr indent="-139700" lvl="0" marL="25400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  <a:p>
            <a:pPr indent="-139700" lvl="0" marL="25400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  <a:p>
            <a:pPr indent="-139700" lvl="0" marL="25400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  <a:p>
            <a:pPr indent="-139700" lvl="0" marL="25400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  <a:p>
            <a:pPr indent="-139700" lvl="0" marL="25400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  <a:p>
            <a:pPr indent="-139700" lvl="0" marL="25400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  <a:p>
            <a:pPr indent="-139700" lvl="0" marL="25400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  <a:p>
            <a:pPr indent="-254000" lvl="0" marL="25400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SzPts val="1800"/>
              <a:buChar char="▪"/>
            </a:pPr>
            <a:r>
              <a:rPr lang="en" sz="1800"/>
              <a:t>NT and SA cannot both be blue!</a:t>
            </a:r>
            <a:endParaRPr/>
          </a:p>
          <a:p>
            <a:pPr indent="-254000" lvl="0" marL="25400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SzPts val="1800"/>
              <a:buChar char="▪"/>
            </a:pPr>
            <a:r>
              <a:rPr lang="en" sz="1800"/>
              <a:t>Why didn’t we detect this yet?</a:t>
            </a:r>
            <a:endParaRPr/>
          </a:p>
          <a:p>
            <a:pPr indent="-254000" lvl="0" marL="25400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SzPts val="1800"/>
              <a:buChar char="▪"/>
            </a:pPr>
            <a:r>
              <a:rPr i="1" lang="en" sz="1800"/>
              <a:t>Constraint propagation: </a:t>
            </a:r>
            <a:r>
              <a:rPr lang="en" sz="1800"/>
              <a:t>reason from constraint to constraint</a:t>
            </a:r>
            <a:endParaRPr/>
          </a:p>
        </p:txBody>
      </p:sp>
      <p:pic>
        <p:nvPicPr>
          <p:cNvPr id="460" name="Google Shape;460;p58"/>
          <p:cNvPicPr preferRelativeResize="0"/>
          <p:nvPr/>
        </p:nvPicPr>
        <p:blipFill rotWithShape="1">
          <a:blip r:embed="rId3">
            <a:alphaModFix/>
          </a:blip>
          <a:srcRect b="0" l="60" r="14586" t="42619"/>
          <a:stretch/>
        </p:blipFill>
        <p:spPr>
          <a:xfrm>
            <a:off x="3028950" y="1828800"/>
            <a:ext cx="4780430" cy="1231106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Google Shape;461;p58"/>
          <p:cNvPicPr preferRelativeResize="0"/>
          <p:nvPr/>
        </p:nvPicPr>
        <p:blipFill rotWithShape="1">
          <a:blip r:embed="rId4">
            <a:alphaModFix/>
          </a:blip>
          <a:srcRect b="65372" l="53061" r="31632" t="470"/>
          <a:stretch/>
        </p:blipFill>
        <p:spPr>
          <a:xfrm>
            <a:off x="914400" y="2000250"/>
            <a:ext cx="1314450" cy="1123726"/>
          </a:xfrm>
          <a:prstGeom prst="rect">
            <a:avLst/>
          </a:prstGeom>
          <a:noFill/>
          <a:ln>
            <a:noFill/>
          </a:ln>
        </p:spPr>
      </p:pic>
      <p:sp>
        <p:nvSpPr>
          <p:cNvPr id="462" name="Google Shape;462;p58"/>
          <p:cNvSpPr txBox="1"/>
          <p:nvPr/>
        </p:nvSpPr>
        <p:spPr>
          <a:xfrm>
            <a:off x="984647" y="2360064"/>
            <a:ext cx="444104" cy="24288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WA</a:t>
            </a:r>
            <a:endParaRPr sz="1100"/>
          </a:p>
        </p:txBody>
      </p:sp>
      <p:sp>
        <p:nvSpPr>
          <p:cNvPr id="463" name="Google Shape;463;p58"/>
          <p:cNvSpPr txBox="1"/>
          <p:nvPr/>
        </p:nvSpPr>
        <p:spPr>
          <a:xfrm>
            <a:off x="1428750" y="2443163"/>
            <a:ext cx="339329" cy="24288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</a:t>
            </a:r>
            <a:endParaRPr sz="1100"/>
          </a:p>
        </p:txBody>
      </p:sp>
      <p:sp>
        <p:nvSpPr>
          <p:cNvPr id="464" name="Google Shape;464;p58"/>
          <p:cNvSpPr txBox="1"/>
          <p:nvPr/>
        </p:nvSpPr>
        <p:spPr>
          <a:xfrm>
            <a:off x="1371600" y="2188614"/>
            <a:ext cx="339329" cy="24288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NT</a:t>
            </a:r>
            <a:endParaRPr sz="1100"/>
          </a:p>
        </p:txBody>
      </p:sp>
      <p:sp>
        <p:nvSpPr>
          <p:cNvPr id="465" name="Google Shape;465;p58"/>
          <p:cNvSpPr txBox="1"/>
          <p:nvPr/>
        </p:nvSpPr>
        <p:spPr>
          <a:xfrm>
            <a:off x="1714500" y="2245764"/>
            <a:ext cx="339329" cy="24288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</a:t>
            </a:r>
            <a:endParaRPr sz="1100"/>
          </a:p>
        </p:txBody>
      </p:sp>
      <p:sp>
        <p:nvSpPr>
          <p:cNvPr id="466" name="Google Shape;466;p58"/>
          <p:cNvSpPr txBox="1"/>
          <p:nvPr/>
        </p:nvSpPr>
        <p:spPr>
          <a:xfrm>
            <a:off x="1771650" y="2551579"/>
            <a:ext cx="466725" cy="20716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NSW</a:t>
            </a:r>
            <a:endParaRPr sz="1100"/>
          </a:p>
        </p:txBody>
      </p:sp>
      <p:sp>
        <p:nvSpPr>
          <p:cNvPr id="467" name="Google Shape;467;p58"/>
          <p:cNvSpPr txBox="1"/>
          <p:nvPr/>
        </p:nvSpPr>
        <p:spPr>
          <a:xfrm>
            <a:off x="1775572" y="2729859"/>
            <a:ext cx="466725" cy="24288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</a:t>
            </a:r>
            <a:endParaRPr sz="11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59"/>
          <p:cNvSpPr txBox="1"/>
          <p:nvPr>
            <p:ph type="title"/>
          </p:nvPr>
        </p:nvSpPr>
        <p:spPr>
          <a:xfrm>
            <a:off x="0" y="-19050"/>
            <a:ext cx="91440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Consistency of A Single Arc</a:t>
            </a:r>
            <a:endParaRPr/>
          </a:p>
        </p:txBody>
      </p:sp>
      <p:sp>
        <p:nvSpPr>
          <p:cNvPr id="473" name="Google Shape;473;p59"/>
          <p:cNvSpPr txBox="1"/>
          <p:nvPr>
            <p:ph idx="1" type="body"/>
          </p:nvPr>
        </p:nvSpPr>
        <p:spPr>
          <a:xfrm>
            <a:off x="304800" y="1028700"/>
            <a:ext cx="8534400" cy="354687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54000" lvl="0" marL="2540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" sz="1800"/>
              <a:t>An arc X → Y is </a:t>
            </a:r>
            <a:r>
              <a:rPr lang="en" sz="1800">
                <a:solidFill>
                  <a:srgbClr val="C00000"/>
                </a:solidFill>
              </a:rPr>
              <a:t>consistent</a:t>
            </a:r>
            <a:r>
              <a:rPr i="1" lang="en" sz="1800"/>
              <a:t> </a:t>
            </a:r>
            <a:r>
              <a:rPr lang="en" sz="1800"/>
              <a:t>iff for </a:t>
            </a:r>
            <a:r>
              <a:rPr i="1" lang="en" sz="1800"/>
              <a:t>every </a:t>
            </a:r>
            <a:r>
              <a:rPr lang="en" sz="1800"/>
              <a:t>x in the tail there is </a:t>
            </a:r>
            <a:r>
              <a:rPr i="1" lang="en" sz="1800"/>
              <a:t>some </a:t>
            </a:r>
            <a:r>
              <a:rPr lang="en" sz="1800"/>
              <a:t>y in the head which could be assigned without violating a constraint</a:t>
            </a:r>
            <a:endParaRPr/>
          </a:p>
          <a:p>
            <a:pPr indent="-139700" lvl="0" marL="25400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  <a:p>
            <a:pPr indent="-139700" lvl="0" marL="25400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  <a:p>
            <a:pPr indent="-139700" lvl="0" marL="25400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  <a:p>
            <a:pPr indent="-139700" lvl="0" marL="25400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  <a:p>
            <a:pPr indent="-139700" lvl="0" marL="25400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  <a:p>
            <a:pPr indent="-139700" lvl="0" marL="25400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  <a:p>
            <a:pPr indent="-139700" lvl="0" marL="25400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  <a:p>
            <a:pPr indent="-139700" lvl="0" marL="25400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  <a:p>
            <a:pPr indent="-139700" lvl="0" marL="25400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  <a:p>
            <a:pPr indent="-114300" lvl="0" marL="25400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 sz="2100"/>
          </a:p>
          <a:p>
            <a:pPr indent="-139700" lvl="0" marL="25400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  <a:p>
            <a:pPr indent="-254000" lvl="0" marL="25400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SzPts val="1800"/>
              <a:buChar char="▪"/>
            </a:pPr>
            <a:r>
              <a:rPr lang="en" sz="1800"/>
              <a:t>Forward checking: Enforcing consistency of arcs pointing to each new assignment</a:t>
            </a:r>
            <a:endParaRPr/>
          </a:p>
        </p:txBody>
      </p:sp>
      <p:pic>
        <p:nvPicPr>
          <p:cNvPr id="474" name="Google Shape;474;p59"/>
          <p:cNvPicPr preferRelativeResize="0"/>
          <p:nvPr/>
        </p:nvPicPr>
        <p:blipFill rotWithShape="1">
          <a:blip r:embed="rId3">
            <a:alphaModFix/>
          </a:blip>
          <a:srcRect b="49403" l="32085" r="53169" t="992"/>
          <a:stretch/>
        </p:blipFill>
        <p:spPr>
          <a:xfrm>
            <a:off x="1028700" y="1657350"/>
            <a:ext cx="1257300" cy="1149618"/>
          </a:xfrm>
          <a:prstGeom prst="rect">
            <a:avLst/>
          </a:prstGeom>
          <a:noFill/>
          <a:ln>
            <a:noFill/>
          </a:ln>
        </p:spPr>
      </p:pic>
      <p:sp>
        <p:nvSpPr>
          <p:cNvPr id="475" name="Google Shape;475;p59"/>
          <p:cNvSpPr/>
          <p:nvPr/>
        </p:nvSpPr>
        <p:spPr>
          <a:xfrm>
            <a:off x="3341594" y="2400300"/>
            <a:ext cx="1714500" cy="228600"/>
          </a:xfrm>
          <a:custGeom>
            <a:rect b="b" l="l" r="r" t="t"/>
            <a:pathLst>
              <a:path extrusionOk="0" h="192" w="1440">
                <a:moveTo>
                  <a:pt x="1440" y="0"/>
                </a:moveTo>
                <a:cubicBezTo>
                  <a:pt x="1176" y="96"/>
                  <a:pt x="912" y="192"/>
                  <a:pt x="672" y="192"/>
                </a:cubicBezTo>
                <a:cubicBezTo>
                  <a:pt x="432" y="192"/>
                  <a:pt x="216" y="96"/>
                  <a:pt x="0" y="0"/>
                </a:cubicBezTo>
              </a:path>
            </a:pathLst>
          </a:cu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6" name="Google Shape;476;p59"/>
          <p:cNvSpPr/>
          <p:nvPr/>
        </p:nvSpPr>
        <p:spPr>
          <a:xfrm>
            <a:off x="3341594" y="2400300"/>
            <a:ext cx="914400" cy="114300"/>
          </a:xfrm>
          <a:custGeom>
            <a:rect b="b" l="l" r="r" t="t"/>
            <a:pathLst>
              <a:path extrusionOk="0" h="192" w="1440">
                <a:moveTo>
                  <a:pt x="1440" y="0"/>
                </a:moveTo>
                <a:cubicBezTo>
                  <a:pt x="1176" y="96"/>
                  <a:pt x="912" y="192"/>
                  <a:pt x="672" y="192"/>
                </a:cubicBezTo>
                <a:cubicBezTo>
                  <a:pt x="432" y="192"/>
                  <a:pt x="216" y="96"/>
                  <a:pt x="0" y="0"/>
                </a:cubicBezTo>
              </a:path>
            </a:pathLst>
          </a:cu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7" name="Google Shape;477;p59"/>
          <p:cNvSpPr txBox="1"/>
          <p:nvPr/>
        </p:nvSpPr>
        <p:spPr>
          <a:xfrm>
            <a:off x="4457700" y="4171950"/>
            <a:ext cx="2400300" cy="34624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Delete from the tail!</a:t>
            </a:r>
            <a:endParaRPr sz="1100"/>
          </a:p>
        </p:txBody>
      </p:sp>
      <p:pic>
        <p:nvPicPr>
          <p:cNvPr id="478" name="Google Shape;478;p59"/>
          <p:cNvPicPr preferRelativeResize="0"/>
          <p:nvPr/>
        </p:nvPicPr>
        <p:blipFill rotWithShape="1">
          <a:blip r:embed="rId4">
            <a:alphaModFix/>
          </a:blip>
          <a:srcRect b="29300" l="240" r="14765" t="44061"/>
          <a:stretch/>
        </p:blipFill>
        <p:spPr>
          <a:xfrm>
            <a:off x="3012141" y="1771650"/>
            <a:ext cx="4760259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9" name="Google Shape;479;p59"/>
          <p:cNvPicPr preferRelativeResize="0"/>
          <p:nvPr/>
        </p:nvPicPr>
        <p:blipFill rotWithShape="1">
          <a:blip r:embed="rId5">
            <a:alphaModFix/>
          </a:blip>
          <a:srcRect b="2663" l="2042" r="86736" t="89345"/>
          <a:stretch/>
        </p:blipFill>
        <p:spPr>
          <a:xfrm>
            <a:off x="3112994" y="2114550"/>
            <a:ext cx="628650" cy="1714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Dan\Dropbox\Office\CS 188\Ketrina Art\CSPs\ArcConsistency.png" id="480" name="Google Shape;480;p5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022102" y="2857500"/>
            <a:ext cx="3150098" cy="1310528"/>
          </a:xfrm>
          <a:prstGeom prst="rect">
            <a:avLst/>
          </a:prstGeom>
          <a:noFill/>
          <a:ln>
            <a:noFill/>
          </a:ln>
        </p:spPr>
      </p:pic>
      <p:sp>
        <p:nvSpPr>
          <p:cNvPr id="481" name="Google Shape;481;p59"/>
          <p:cNvSpPr txBox="1"/>
          <p:nvPr/>
        </p:nvSpPr>
        <p:spPr>
          <a:xfrm>
            <a:off x="1098947" y="2023782"/>
            <a:ext cx="444104" cy="24288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WA</a:t>
            </a:r>
            <a:endParaRPr sz="1100"/>
          </a:p>
        </p:txBody>
      </p:sp>
      <p:sp>
        <p:nvSpPr>
          <p:cNvPr id="482" name="Google Shape;482;p59"/>
          <p:cNvSpPr txBox="1"/>
          <p:nvPr/>
        </p:nvSpPr>
        <p:spPr>
          <a:xfrm>
            <a:off x="1543050" y="2100263"/>
            <a:ext cx="339329" cy="24288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</a:t>
            </a:r>
            <a:endParaRPr sz="1100"/>
          </a:p>
        </p:txBody>
      </p:sp>
      <p:sp>
        <p:nvSpPr>
          <p:cNvPr id="483" name="Google Shape;483;p59"/>
          <p:cNvSpPr txBox="1"/>
          <p:nvPr/>
        </p:nvSpPr>
        <p:spPr>
          <a:xfrm>
            <a:off x="1485900" y="1852332"/>
            <a:ext cx="339329" cy="24288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NT</a:t>
            </a:r>
            <a:endParaRPr sz="1100"/>
          </a:p>
        </p:txBody>
      </p:sp>
      <p:sp>
        <p:nvSpPr>
          <p:cNvPr id="484" name="Google Shape;484;p59"/>
          <p:cNvSpPr txBox="1"/>
          <p:nvPr/>
        </p:nvSpPr>
        <p:spPr>
          <a:xfrm>
            <a:off x="1828800" y="1909482"/>
            <a:ext cx="339329" cy="24288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</a:t>
            </a:r>
            <a:endParaRPr sz="1100"/>
          </a:p>
        </p:txBody>
      </p:sp>
      <p:sp>
        <p:nvSpPr>
          <p:cNvPr id="485" name="Google Shape;485;p59"/>
          <p:cNvSpPr txBox="1"/>
          <p:nvPr/>
        </p:nvSpPr>
        <p:spPr>
          <a:xfrm>
            <a:off x="1865779" y="2208680"/>
            <a:ext cx="466725" cy="20716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NSW</a:t>
            </a:r>
            <a:endParaRPr sz="1100"/>
          </a:p>
        </p:txBody>
      </p:sp>
      <p:sp>
        <p:nvSpPr>
          <p:cNvPr id="486" name="Google Shape;486;p59"/>
          <p:cNvSpPr txBox="1"/>
          <p:nvPr/>
        </p:nvSpPr>
        <p:spPr>
          <a:xfrm>
            <a:off x="1862978" y="2400301"/>
            <a:ext cx="466725" cy="24288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</a:t>
            </a:r>
            <a:endParaRPr sz="11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" name="Google Shape;491;p60"/>
          <p:cNvPicPr preferRelativeResize="0"/>
          <p:nvPr/>
        </p:nvPicPr>
        <p:blipFill rotWithShape="1">
          <a:blip r:embed="rId3">
            <a:alphaModFix/>
          </a:blip>
          <a:srcRect b="49403" l="53169" r="31245" t="0"/>
          <a:stretch/>
        </p:blipFill>
        <p:spPr>
          <a:xfrm>
            <a:off x="685800" y="1754841"/>
            <a:ext cx="1314450" cy="1159809"/>
          </a:xfrm>
          <a:prstGeom prst="rect">
            <a:avLst/>
          </a:prstGeom>
          <a:noFill/>
          <a:ln>
            <a:noFill/>
          </a:ln>
        </p:spPr>
      </p:pic>
      <p:sp>
        <p:nvSpPr>
          <p:cNvPr id="492" name="Google Shape;492;p60"/>
          <p:cNvSpPr txBox="1"/>
          <p:nvPr>
            <p:ph type="title"/>
          </p:nvPr>
        </p:nvSpPr>
        <p:spPr>
          <a:xfrm>
            <a:off x="0" y="-19050"/>
            <a:ext cx="91440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Arc Consistency of an Entire CSP</a:t>
            </a:r>
            <a:endParaRPr/>
          </a:p>
        </p:txBody>
      </p:sp>
      <p:sp>
        <p:nvSpPr>
          <p:cNvPr id="493" name="Google Shape;493;p60"/>
          <p:cNvSpPr txBox="1"/>
          <p:nvPr>
            <p:ph idx="1" type="body"/>
          </p:nvPr>
        </p:nvSpPr>
        <p:spPr>
          <a:xfrm>
            <a:off x="304800" y="971550"/>
            <a:ext cx="8534400" cy="354687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54000" lvl="0" marL="2540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" sz="1800"/>
              <a:t>A simple form of propagation makes sure </a:t>
            </a:r>
            <a:r>
              <a:rPr lang="en" sz="1800">
                <a:solidFill>
                  <a:srgbClr val="C00000"/>
                </a:solidFill>
              </a:rPr>
              <a:t>all </a:t>
            </a:r>
            <a:r>
              <a:rPr lang="en" sz="1800"/>
              <a:t>arcs are consistent:</a:t>
            </a:r>
            <a:endParaRPr/>
          </a:p>
          <a:p>
            <a:pPr indent="-139700" lvl="0" marL="25400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  <a:p>
            <a:pPr indent="-139700" lvl="0" marL="25400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  <a:p>
            <a:pPr indent="-139700" lvl="0" marL="25400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  <a:p>
            <a:pPr indent="-139700" lvl="0" marL="25400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  <a:p>
            <a:pPr indent="-139700" lvl="0" marL="25400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  <a:p>
            <a:pPr indent="-139700" lvl="0" marL="25400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  <a:p>
            <a:pPr indent="-139700" lvl="0" marL="25400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  <a:p>
            <a:pPr indent="-101600" lvl="0" marL="25400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  <a:p>
            <a:pPr indent="-254000" lvl="0" marL="25400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SzPts val="1800"/>
              <a:buChar char="▪"/>
            </a:pPr>
            <a:r>
              <a:rPr lang="en" sz="1800"/>
              <a:t>Important: If X loses a value, neighbors of X need to be rechecked!</a:t>
            </a:r>
            <a:endParaRPr/>
          </a:p>
          <a:p>
            <a:pPr indent="-254000" lvl="0" marL="25400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SzPts val="1800"/>
              <a:buChar char="▪"/>
            </a:pPr>
            <a:r>
              <a:rPr lang="en" sz="1800"/>
              <a:t>Arc consistency detects failure earlier than forward checking</a:t>
            </a:r>
            <a:endParaRPr/>
          </a:p>
          <a:p>
            <a:pPr indent="-254000" lvl="0" marL="25400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SzPts val="1800"/>
              <a:buChar char="▪"/>
            </a:pPr>
            <a:r>
              <a:rPr lang="en" sz="1800"/>
              <a:t>Can be run as a preprocessor or after each assignment </a:t>
            </a:r>
            <a:endParaRPr/>
          </a:p>
          <a:p>
            <a:pPr indent="-254000" lvl="0" marL="25400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SzPts val="1800"/>
              <a:buChar char="▪"/>
            </a:pPr>
            <a:r>
              <a:rPr lang="en" sz="1800"/>
              <a:t>What’s the downside of enforcing arc consistency?</a:t>
            </a:r>
            <a:endParaRPr/>
          </a:p>
        </p:txBody>
      </p:sp>
      <p:pic>
        <p:nvPicPr>
          <p:cNvPr id="494" name="Google Shape;494;p60"/>
          <p:cNvPicPr preferRelativeResize="0"/>
          <p:nvPr/>
        </p:nvPicPr>
        <p:blipFill rotWithShape="1">
          <a:blip r:embed="rId4">
            <a:alphaModFix/>
          </a:blip>
          <a:srcRect b="0" l="270" r="14473" t="60717"/>
          <a:stretch/>
        </p:blipFill>
        <p:spPr>
          <a:xfrm>
            <a:off x="2628900" y="1869141"/>
            <a:ext cx="5314950" cy="665560"/>
          </a:xfrm>
          <a:prstGeom prst="rect">
            <a:avLst/>
          </a:prstGeom>
          <a:noFill/>
          <a:ln>
            <a:noFill/>
          </a:ln>
        </p:spPr>
      </p:pic>
      <p:sp>
        <p:nvSpPr>
          <p:cNvPr id="495" name="Google Shape;495;p60"/>
          <p:cNvSpPr/>
          <p:nvPr/>
        </p:nvSpPr>
        <p:spPr>
          <a:xfrm>
            <a:off x="5817254" y="2612091"/>
            <a:ext cx="1714500" cy="228600"/>
          </a:xfrm>
          <a:custGeom>
            <a:rect b="b" l="l" r="r" t="t"/>
            <a:pathLst>
              <a:path extrusionOk="0" h="192" w="1440">
                <a:moveTo>
                  <a:pt x="1440" y="0"/>
                </a:moveTo>
                <a:cubicBezTo>
                  <a:pt x="1176" y="96"/>
                  <a:pt x="912" y="192"/>
                  <a:pt x="672" y="192"/>
                </a:cubicBezTo>
                <a:cubicBezTo>
                  <a:pt x="432" y="192"/>
                  <a:pt x="216" y="96"/>
                  <a:pt x="0" y="0"/>
                </a:cubicBezTo>
              </a:path>
            </a:pathLst>
          </a:cu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6" name="Google Shape;496;p60"/>
          <p:cNvSpPr/>
          <p:nvPr/>
        </p:nvSpPr>
        <p:spPr>
          <a:xfrm>
            <a:off x="5817254" y="2612091"/>
            <a:ext cx="1714500" cy="228600"/>
          </a:xfrm>
          <a:custGeom>
            <a:rect b="b" l="l" r="r" t="t"/>
            <a:pathLst>
              <a:path extrusionOk="0" h="192" w="1440">
                <a:moveTo>
                  <a:pt x="1440" y="0"/>
                </a:moveTo>
                <a:cubicBezTo>
                  <a:pt x="1176" y="96"/>
                  <a:pt x="912" y="192"/>
                  <a:pt x="672" y="192"/>
                </a:cubicBezTo>
                <a:cubicBezTo>
                  <a:pt x="432" y="192"/>
                  <a:pt x="216" y="96"/>
                  <a:pt x="0" y="0"/>
                </a:cubicBezTo>
              </a:path>
            </a:pathLst>
          </a:cu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7" name="Google Shape;497;p60"/>
          <p:cNvSpPr/>
          <p:nvPr/>
        </p:nvSpPr>
        <p:spPr>
          <a:xfrm>
            <a:off x="5817254" y="2612091"/>
            <a:ext cx="914400" cy="114300"/>
          </a:xfrm>
          <a:custGeom>
            <a:rect b="b" l="l" r="r" t="t"/>
            <a:pathLst>
              <a:path extrusionOk="0" h="192" w="1440">
                <a:moveTo>
                  <a:pt x="1440" y="0"/>
                </a:moveTo>
                <a:cubicBezTo>
                  <a:pt x="1176" y="96"/>
                  <a:pt x="912" y="192"/>
                  <a:pt x="672" y="192"/>
                </a:cubicBezTo>
                <a:cubicBezTo>
                  <a:pt x="432" y="192"/>
                  <a:pt x="216" y="96"/>
                  <a:pt x="0" y="0"/>
                </a:cubicBezTo>
              </a:path>
            </a:pathLst>
          </a:cu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8" name="Google Shape;498;p60"/>
          <p:cNvSpPr/>
          <p:nvPr/>
        </p:nvSpPr>
        <p:spPr>
          <a:xfrm>
            <a:off x="4045603" y="2612091"/>
            <a:ext cx="3486150" cy="285750"/>
          </a:xfrm>
          <a:custGeom>
            <a:rect b="b" l="l" r="r" t="t"/>
            <a:pathLst>
              <a:path extrusionOk="0" h="192" w="1440">
                <a:moveTo>
                  <a:pt x="1440" y="0"/>
                </a:moveTo>
                <a:cubicBezTo>
                  <a:pt x="1176" y="96"/>
                  <a:pt x="912" y="192"/>
                  <a:pt x="672" y="192"/>
                </a:cubicBezTo>
                <a:cubicBezTo>
                  <a:pt x="432" y="192"/>
                  <a:pt x="216" y="96"/>
                  <a:pt x="0" y="0"/>
                </a:cubicBezTo>
              </a:path>
            </a:pathLst>
          </a:cu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9" name="Google Shape;499;p60"/>
          <p:cNvSpPr txBox="1"/>
          <p:nvPr/>
        </p:nvSpPr>
        <p:spPr>
          <a:xfrm>
            <a:off x="7029450" y="3943350"/>
            <a:ext cx="1428750" cy="900245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Remember: Delete from  the tail!</a:t>
            </a:r>
            <a:endParaRPr sz="1100"/>
          </a:p>
        </p:txBody>
      </p:sp>
      <p:sp>
        <p:nvSpPr>
          <p:cNvPr id="500" name="Google Shape;500;p60"/>
          <p:cNvSpPr/>
          <p:nvPr/>
        </p:nvSpPr>
        <p:spPr>
          <a:xfrm>
            <a:off x="8579094" y="0"/>
            <a:ext cx="564906" cy="124631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1" name="Google Shape;501;p60"/>
          <p:cNvSpPr txBox="1"/>
          <p:nvPr/>
        </p:nvSpPr>
        <p:spPr>
          <a:xfrm>
            <a:off x="756047" y="2154891"/>
            <a:ext cx="444104" cy="24288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WA</a:t>
            </a:r>
            <a:endParaRPr sz="1100"/>
          </a:p>
        </p:txBody>
      </p:sp>
      <p:sp>
        <p:nvSpPr>
          <p:cNvPr id="502" name="Google Shape;502;p60"/>
          <p:cNvSpPr txBox="1"/>
          <p:nvPr/>
        </p:nvSpPr>
        <p:spPr>
          <a:xfrm>
            <a:off x="1200150" y="2212041"/>
            <a:ext cx="339329" cy="24288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</a:t>
            </a:r>
            <a:endParaRPr sz="1100"/>
          </a:p>
        </p:txBody>
      </p:sp>
      <p:sp>
        <p:nvSpPr>
          <p:cNvPr id="503" name="Google Shape;503;p60"/>
          <p:cNvSpPr txBox="1"/>
          <p:nvPr/>
        </p:nvSpPr>
        <p:spPr>
          <a:xfrm>
            <a:off x="1143000" y="1983441"/>
            <a:ext cx="339329" cy="24288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NT</a:t>
            </a:r>
            <a:endParaRPr sz="1100"/>
          </a:p>
        </p:txBody>
      </p:sp>
      <p:sp>
        <p:nvSpPr>
          <p:cNvPr id="504" name="Google Shape;504;p60"/>
          <p:cNvSpPr txBox="1"/>
          <p:nvPr/>
        </p:nvSpPr>
        <p:spPr>
          <a:xfrm>
            <a:off x="1512795" y="2033867"/>
            <a:ext cx="339329" cy="24288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</a:t>
            </a:r>
            <a:endParaRPr sz="1100"/>
          </a:p>
        </p:txBody>
      </p:sp>
      <p:sp>
        <p:nvSpPr>
          <p:cNvPr id="505" name="Google Shape;505;p60"/>
          <p:cNvSpPr txBox="1"/>
          <p:nvPr/>
        </p:nvSpPr>
        <p:spPr>
          <a:xfrm>
            <a:off x="1536326" y="2339789"/>
            <a:ext cx="466725" cy="20716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NSW</a:t>
            </a:r>
            <a:endParaRPr sz="1100"/>
          </a:p>
        </p:txBody>
      </p:sp>
      <p:sp>
        <p:nvSpPr>
          <p:cNvPr id="506" name="Google Shape;506;p60"/>
          <p:cNvSpPr txBox="1"/>
          <p:nvPr/>
        </p:nvSpPr>
        <p:spPr>
          <a:xfrm>
            <a:off x="1533525" y="2511239"/>
            <a:ext cx="466725" cy="24288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</a:t>
            </a:r>
            <a:endParaRPr sz="11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61"/>
          <p:cNvSpPr txBox="1"/>
          <p:nvPr>
            <p:ph type="title"/>
          </p:nvPr>
        </p:nvSpPr>
        <p:spPr>
          <a:xfrm>
            <a:off x="0" y="-19050"/>
            <a:ext cx="91440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Enforcing Arc Consistency in a CSP</a:t>
            </a:r>
            <a:endParaRPr/>
          </a:p>
        </p:txBody>
      </p:sp>
      <p:sp>
        <p:nvSpPr>
          <p:cNvPr id="513" name="Google Shape;513;p61"/>
          <p:cNvSpPr txBox="1"/>
          <p:nvPr>
            <p:ph idx="1" type="body"/>
          </p:nvPr>
        </p:nvSpPr>
        <p:spPr>
          <a:xfrm>
            <a:off x="1943100" y="4229100"/>
            <a:ext cx="6172200" cy="62865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47650" lvl="0" marL="2540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500"/>
              <a:buChar char="▪"/>
            </a:pPr>
            <a:r>
              <a:rPr lang="en" sz="1500"/>
              <a:t>Runtime: O(n</a:t>
            </a:r>
            <a:r>
              <a:rPr baseline="30000" lang="en" sz="1500"/>
              <a:t>2</a:t>
            </a:r>
            <a:r>
              <a:rPr lang="en" sz="1500"/>
              <a:t>d</a:t>
            </a:r>
            <a:r>
              <a:rPr baseline="30000" lang="en" sz="1500"/>
              <a:t>3</a:t>
            </a:r>
            <a:r>
              <a:rPr lang="en" sz="1500"/>
              <a:t>), can be reduced to O(n</a:t>
            </a:r>
            <a:r>
              <a:rPr baseline="30000" lang="en" sz="1500"/>
              <a:t>2</a:t>
            </a:r>
            <a:r>
              <a:rPr lang="en" sz="1500"/>
              <a:t>d</a:t>
            </a:r>
            <a:r>
              <a:rPr baseline="30000" lang="en" sz="1500"/>
              <a:t>2</a:t>
            </a:r>
            <a:r>
              <a:rPr lang="en" sz="1500"/>
              <a:t>)</a:t>
            </a:r>
            <a:endParaRPr/>
          </a:p>
          <a:p>
            <a:pPr indent="-247650" lvl="0" marL="254000" rtl="0" algn="l">
              <a:lnSpc>
                <a:spcPct val="80000"/>
              </a:lnSpc>
              <a:spcBef>
                <a:spcPts val="300"/>
              </a:spcBef>
              <a:spcAft>
                <a:spcPts val="0"/>
              </a:spcAft>
              <a:buSzPts val="1500"/>
              <a:buChar char="▪"/>
            </a:pPr>
            <a:r>
              <a:rPr lang="en" sz="1500"/>
              <a:t>… but detecting all possible future problems is NP-hard – why?</a:t>
            </a:r>
            <a:endParaRPr/>
          </a:p>
        </p:txBody>
      </p:sp>
      <p:pic>
        <p:nvPicPr>
          <p:cNvPr id="514" name="Google Shape;514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00250" y="1028701"/>
            <a:ext cx="5162550" cy="3073003"/>
          </a:xfrm>
          <a:prstGeom prst="rect">
            <a:avLst/>
          </a:prstGeom>
          <a:noFill/>
          <a:ln>
            <a:noFill/>
          </a:ln>
        </p:spPr>
      </p:pic>
      <p:sp>
        <p:nvSpPr>
          <p:cNvPr id="515" name="Google Shape;515;p61"/>
          <p:cNvSpPr txBox="1"/>
          <p:nvPr/>
        </p:nvSpPr>
        <p:spPr>
          <a:xfrm>
            <a:off x="3886200" y="4843421"/>
            <a:ext cx="5257800" cy="30007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[Demo: CSP applet (made available by aispace.org) -- n-queens]</a:t>
            </a:r>
            <a:endParaRPr sz="110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62"/>
          <p:cNvSpPr txBox="1"/>
          <p:nvPr>
            <p:ph type="title"/>
          </p:nvPr>
        </p:nvSpPr>
        <p:spPr>
          <a:xfrm>
            <a:off x="0" y="-19050"/>
            <a:ext cx="91440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Video of Demo Arc Consistency – CSP Applet – n Queens</a:t>
            </a:r>
            <a:endParaRPr sz="3000"/>
          </a:p>
        </p:txBody>
      </p:sp>
      <p:pic>
        <p:nvPicPr>
          <p:cNvPr id="521" name="Google Shape;521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15654" y="857250"/>
            <a:ext cx="6312694" cy="39454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63"/>
          <p:cNvSpPr txBox="1"/>
          <p:nvPr>
            <p:ph type="title"/>
          </p:nvPr>
        </p:nvSpPr>
        <p:spPr>
          <a:xfrm>
            <a:off x="0" y="-19050"/>
            <a:ext cx="91440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Limitations of Arc Consistency</a:t>
            </a:r>
            <a:endParaRPr/>
          </a:p>
        </p:txBody>
      </p:sp>
      <p:sp>
        <p:nvSpPr>
          <p:cNvPr id="528" name="Google Shape;528;p63"/>
          <p:cNvSpPr txBox="1"/>
          <p:nvPr>
            <p:ph idx="1" type="body"/>
          </p:nvPr>
        </p:nvSpPr>
        <p:spPr>
          <a:xfrm>
            <a:off x="857250" y="1200151"/>
            <a:ext cx="4171950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54000" lvl="0" marL="254000" rtl="0" algn="l"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"/>
              <a:t>After enforcing arc consistency:</a:t>
            </a:r>
            <a:endParaRPr/>
          </a:p>
          <a:p>
            <a:pPr indent="-222250" lvl="1" marL="558800" rtl="0" algn="l">
              <a:spcBef>
                <a:spcPts val="400"/>
              </a:spcBef>
              <a:spcAft>
                <a:spcPts val="0"/>
              </a:spcAft>
              <a:buSzPts val="2100"/>
              <a:buChar char="▪"/>
            </a:pPr>
            <a:r>
              <a:rPr lang="en"/>
              <a:t>Can have one solution left</a:t>
            </a:r>
            <a:endParaRPr/>
          </a:p>
          <a:p>
            <a:pPr indent="-222250" lvl="1" marL="558800" rtl="0" algn="l">
              <a:spcBef>
                <a:spcPts val="400"/>
              </a:spcBef>
              <a:spcAft>
                <a:spcPts val="0"/>
              </a:spcAft>
              <a:buSzPts val="2100"/>
              <a:buChar char="▪"/>
            </a:pPr>
            <a:r>
              <a:rPr lang="en"/>
              <a:t>Can have multiple solutions left</a:t>
            </a:r>
            <a:endParaRPr/>
          </a:p>
          <a:p>
            <a:pPr indent="-222250" lvl="1" marL="558800" rtl="0" algn="l">
              <a:spcBef>
                <a:spcPts val="400"/>
              </a:spcBef>
              <a:spcAft>
                <a:spcPts val="0"/>
              </a:spcAft>
              <a:buSzPts val="2100"/>
              <a:buChar char="▪"/>
            </a:pPr>
            <a:r>
              <a:rPr lang="en"/>
              <a:t>Can have no solutions left (and not know it)</a:t>
            </a:r>
            <a:endParaRPr/>
          </a:p>
          <a:p>
            <a:pPr indent="-88900" lvl="1" marL="558800" rtl="0" algn="l">
              <a:spcBef>
                <a:spcPts val="4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/>
          </a:p>
          <a:p>
            <a:pPr indent="-254000" lvl="0" marL="254000" rtl="0" algn="l">
              <a:spcBef>
                <a:spcPts val="500"/>
              </a:spcBef>
              <a:spcAft>
                <a:spcPts val="0"/>
              </a:spcAft>
              <a:buSzPts val="2400"/>
              <a:buChar char="▪"/>
            </a:pPr>
            <a:r>
              <a:rPr lang="en"/>
              <a:t>Arc consistency still runs inside a backtracking search!</a:t>
            </a:r>
            <a:endParaRPr/>
          </a:p>
        </p:txBody>
      </p:sp>
      <p:grpSp>
        <p:nvGrpSpPr>
          <p:cNvPr id="529" name="Google Shape;529;p63"/>
          <p:cNvGrpSpPr/>
          <p:nvPr/>
        </p:nvGrpSpPr>
        <p:grpSpPr>
          <a:xfrm>
            <a:off x="5657850" y="1143000"/>
            <a:ext cx="2343150" cy="1143000"/>
            <a:chOff x="3552" y="1056"/>
            <a:chExt cx="2016" cy="1056"/>
          </a:xfrm>
        </p:grpSpPr>
        <p:grpSp>
          <p:nvGrpSpPr>
            <p:cNvPr id="530" name="Google Shape;530;p63"/>
            <p:cNvGrpSpPr/>
            <p:nvPr/>
          </p:nvGrpSpPr>
          <p:grpSpPr>
            <a:xfrm>
              <a:off x="4176" y="1056"/>
              <a:ext cx="768" cy="384"/>
              <a:chOff x="2448" y="2736"/>
              <a:chExt cx="768" cy="384"/>
            </a:xfrm>
          </p:grpSpPr>
          <p:sp>
            <p:nvSpPr>
              <p:cNvPr id="531" name="Google Shape;531;p63"/>
              <p:cNvSpPr/>
              <p:nvPr/>
            </p:nvSpPr>
            <p:spPr>
              <a:xfrm>
                <a:off x="2448" y="2736"/>
                <a:ext cx="768" cy="384"/>
              </a:xfrm>
              <a:prstGeom prst="ellipse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2" name="Google Shape;532;p63"/>
              <p:cNvSpPr txBox="1"/>
              <p:nvPr/>
            </p:nvSpPr>
            <p:spPr>
              <a:xfrm>
                <a:off x="2772" y="2800"/>
                <a:ext cx="117" cy="25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35100" lIns="67500" spcFirstLastPara="1" rIns="67500" wrap="square" tIns="3510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</p:grpSp>
        <p:grpSp>
          <p:nvGrpSpPr>
            <p:cNvPr id="533" name="Google Shape;533;p63"/>
            <p:cNvGrpSpPr/>
            <p:nvPr/>
          </p:nvGrpSpPr>
          <p:grpSpPr>
            <a:xfrm>
              <a:off x="4800" y="1728"/>
              <a:ext cx="768" cy="384"/>
              <a:chOff x="3072" y="3408"/>
              <a:chExt cx="768" cy="384"/>
            </a:xfrm>
          </p:grpSpPr>
          <p:sp>
            <p:nvSpPr>
              <p:cNvPr id="534" name="Google Shape;534;p63"/>
              <p:cNvSpPr/>
              <p:nvPr/>
            </p:nvSpPr>
            <p:spPr>
              <a:xfrm>
                <a:off x="3072" y="3408"/>
                <a:ext cx="768" cy="384"/>
              </a:xfrm>
              <a:prstGeom prst="ellipse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5" name="Google Shape;535;p63"/>
              <p:cNvSpPr txBox="1"/>
              <p:nvPr/>
            </p:nvSpPr>
            <p:spPr>
              <a:xfrm>
                <a:off x="3396" y="3472"/>
                <a:ext cx="117" cy="25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35100" lIns="67500" spcFirstLastPara="1" rIns="67500" wrap="square" tIns="3510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</p:grpSp>
        <p:grpSp>
          <p:nvGrpSpPr>
            <p:cNvPr id="536" name="Google Shape;536;p63"/>
            <p:cNvGrpSpPr/>
            <p:nvPr/>
          </p:nvGrpSpPr>
          <p:grpSpPr>
            <a:xfrm>
              <a:off x="3552" y="1728"/>
              <a:ext cx="768" cy="384"/>
              <a:chOff x="1824" y="3408"/>
              <a:chExt cx="768" cy="384"/>
            </a:xfrm>
          </p:grpSpPr>
          <p:sp>
            <p:nvSpPr>
              <p:cNvPr id="537" name="Google Shape;537;p63"/>
              <p:cNvSpPr/>
              <p:nvPr/>
            </p:nvSpPr>
            <p:spPr>
              <a:xfrm>
                <a:off x="1824" y="3408"/>
                <a:ext cx="768" cy="384"/>
              </a:xfrm>
              <a:prstGeom prst="ellipse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8" name="Google Shape;538;p63"/>
              <p:cNvSpPr txBox="1"/>
              <p:nvPr/>
            </p:nvSpPr>
            <p:spPr>
              <a:xfrm>
                <a:off x="2148" y="3472"/>
                <a:ext cx="117" cy="25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35100" lIns="67500" spcFirstLastPara="1" rIns="67500" wrap="square" tIns="3510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</p:grpSp>
        <p:cxnSp>
          <p:nvCxnSpPr>
            <p:cNvPr id="539" name="Google Shape;539;p63"/>
            <p:cNvCxnSpPr/>
            <p:nvPr/>
          </p:nvCxnSpPr>
          <p:spPr>
            <a:xfrm flipH="1">
              <a:off x="3983" y="1440"/>
              <a:ext cx="578" cy="288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40" name="Google Shape;540;p63"/>
            <p:cNvCxnSpPr/>
            <p:nvPr/>
          </p:nvCxnSpPr>
          <p:spPr>
            <a:xfrm>
              <a:off x="4560" y="1440"/>
              <a:ext cx="528" cy="288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41" name="Google Shape;541;p63"/>
            <p:cNvCxnSpPr/>
            <p:nvPr/>
          </p:nvCxnSpPr>
          <p:spPr>
            <a:xfrm>
              <a:off x="4320" y="1920"/>
              <a:ext cx="480" cy="1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542" name="Google Shape;542;p63"/>
          <p:cNvSpPr/>
          <p:nvPr/>
        </p:nvSpPr>
        <p:spPr>
          <a:xfrm>
            <a:off x="6000750" y="2000250"/>
            <a:ext cx="171450" cy="171450"/>
          </a:xfrm>
          <a:prstGeom prst="rect">
            <a:avLst/>
          </a:prstGeom>
          <a:solidFill>
            <a:srgbClr val="33CC33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3" name="Google Shape;543;p63"/>
          <p:cNvSpPr/>
          <p:nvPr/>
        </p:nvSpPr>
        <p:spPr>
          <a:xfrm>
            <a:off x="6229350" y="2000250"/>
            <a:ext cx="171450" cy="171450"/>
          </a:xfrm>
          <a:prstGeom prst="rect">
            <a:avLst/>
          </a:prstGeom>
          <a:solidFill>
            <a:srgbClr val="3333FF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4" name="Google Shape;544;p63"/>
          <p:cNvSpPr/>
          <p:nvPr/>
        </p:nvSpPr>
        <p:spPr>
          <a:xfrm>
            <a:off x="7486650" y="2000250"/>
            <a:ext cx="171450" cy="171450"/>
          </a:xfrm>
          <a:prstGeom prst="rect">
            <a:avLst/>
          </a:prstGeom>
          <a:solidFill>
            <a:srgbClr val="33CC33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5" name="Google Shape;545;p63"/>
          <p:cNvSpPr/>
          <p:nvPr/>
        </p:nvSpPr>
        <p:spPr>
          <a:xfrm>
            <a:off x="6515100" y="1257300"/>
            <a:ext cx="628650" cy="171450"/>
          </a:xfrm>
          <a:prstGeom prst="rect">
            <a:avLst/>
          </a:prstGeom>
          <a:solidFill>
            <a:srgbClr val="FF3300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6" name="Google Shape;546;p63"/>
          <p:cNvSpPr/>
          <p:nvPr/>
        </p:nvSpPr>
        <p:spPr>
          <a:xfrm>
            <a:off x="7715250" y="2000250"/>
            <a:ext cx="171450" cy="171450"/>
          </a:xfrm>
          <a:prstGeom prst="rect">
            <a:avLst/>
          </a:prstGeom>
          <a:solidFill>
            <a:srgbClr val="3333FF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47" name="Google Shape;547;p63"/>
          <p:cNvGrpSpPr/>
          <p:nvPr/>
        </p:nvGrpSpPr>
        <p:grpSpPr>
          <a:xfrm>
            <a:off x="5657850" y="2686050"/>
            <a:ext cx="2343150" cy="1143000"/>
            <a:chOff x="3552" y="1056"/>
            <a:chExt cx="2016" cy="1056"/>
          </a:xfrm>
        </p:grpSpPr>
        <p:grpSp>
          <p:nvGrpSpPr>
            <p:cNvPr id="548" name="Google Shape;548;p63"/>
            <p:cNvGrpSpPr/>
            <p:nvPr/>
          </p:nvGrpSpPr>
          <p:grpSpPr>
            <a:xfrm>
              <a:off x="4176" y="1056"/>
              <a:ext cx="768" cy="384"/>
              <a:chOff x="2448" y="2736"/>
              <a:chExt cx="768" cy="384"/>
            </a:xfrm>
          </p:grpSpPr>
          <p:sp>
            <p:nvSpPr>
              <p:cNvPr id="549" name="Google Shape;549;p63"/>
              <p:cNvSpPr/>
              <p:nvPr/>
            </p:nvSpPr>
            <p:spPr>
              <a:xfrm>
                <a:off x="2448" y="2736"/>
                <a:ext cx="768" cy="384"/>
              </a:xfrm>
              <a:prstGeom prst="ellipse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0" name="Google Shape;550;p63"/>
              <p:cNvSpPr txBox="1"/>
              <p:nvPr/>
            </p:nvSpPr>
            <p:spPr>
              <a:xfrm>
                <a:off x="2772" y="2800"/>
                <a:ext cx="117" cy="25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35100" lIns="67500" spcFirstLastPara="1" rIns="67500" wrap="square" tIns="3510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</p:grpSp>
        <p:grpSp>
          <p:nvGrpSpPr>
            <p:cNvPr id="551" name="Google Shape;551;p63"/>
            <p:cNvGrpSpPr/>
            <p:nvPr/>
          </p:nvGrpSpPr>
          <p:grpSpPr>
            <a:xfrm>
              <a:off x="4800" y="1728"/>
              <a:ext cx="768" cy="384"/>
              <a:chOff x="3072" y="3408"/>
              <a:chExt cx="768" cy="384"/>
            </a:xfrm>
          </p:grpSpPr>
          <p:sp>
            <p:nvSpPr>
              <p:cNvPr id="552" name="Google Shape;552;p63"/>
              <p:cNvSpPr/>
              <p:nvPr/>
            </p:nvSpPr>
            <p:spPr>
              <a:xfrm>
                <a:off x="3072" y="3408"/>
                <a:ext cx="768" cy="384"/>
              </a:xfrm>
              <a:prstGeom prst="ellipse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3" name="Google Shape;553;p63"/>
              <p:cNvSpPr txBox="1"/>
              <p:nvPr/>
            </p:nvSpPr>
            <p:spPr>
              <a:xfrm>
                <a:off x="3396" y="3472"/>
                <a:ext cx="117" cy="25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35100" lIns="67500" spcFirstLastPara="1" rIns="67500" wrap="square" tIns="3510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</p:grpSp>
        <p:grpSp>
          <p:nvGrpSpPr>
            <p:cNvPr id="554" name="Google Shape;554;p63"/>
            <p:cNvGrpSpPr/>
            <p:nvPr/>
          </p:nvGrpSpPr>
          <p:grpSpPr>
            <a:xfrm>
              <a:off x="3552" y="1728"/>
              <a:ext cx="768" cy="384"/>
              <a:chOff x="1824" y="3408"/>
              <a:chExt cx="768" cy="384"/>
            </a:xfrm>
          </p:grpSpPr>
          <p:sp>
            <p:nvSpPr>
              <p:cNvPr id="555" name="Google Shape;555;p63"/>
              <p:cNvSpPr/>
              <p:nvPr/>
            </p:nvSpPr>
            <p:spPr>
              <a:xfrm>
                <a:off x="1824" y="3408"/>
                <a:ext cx="768" cy="384"/>
              </a:xfrm>
              <a:prstGeom prst="ellipse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6" name="Google Shape;556;p63"/>
              <p:cNvSpPr txBox="1"/>
              <p:nvPr/>
            </p:nvSpPr>
            <p:spPr>
              <a:xfrm>
                <a:off x="2148" y="3472"/>
                <a:ext cx="117" cy="25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35100" lIns="67500" spcFirstLastPara="1" rIns="67500" wrap="square" tIns="3510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</p:grpSp>
        <p:cxnSp>
          <p:nvCxnSpPr>
            <p:cNvPr id="557" name="Google Shape;557;p63"/>
            <p:cNvCxnSpPr/>
            <p:nvPr/>
          </p:nvCxnSpPr>
          <p:spPr>
            <a:xfrm flipH="1">
              <a:off x="3983" y="1440"/>
              <a:ext cx="578" cy="288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58" name="Google Shape;558;p63"/>
            <p:cNvCxnSpPr/>
            <p:nvPr/>
          </p:nvCxnSpPr>
          <p:spPr>
            <a:xfrm>
              <a:off x="4560" y="1440"/>
              <a:ext cx="528" cy="288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59" name="Google Shape;559;p63"/>
            <p:cNvCxnSpPr/>
            <p:nvPr/>
          </p:nvCxnSpPr>
          <p:spPr>
            <a:xfrm>
              <a:off x="4320" y="1920"/>
              <a:ext cx="480" cy="1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560" name="Google Shape;560;p63"/>
          <p:cNvSpPr/>
          <p:nvPr/>
        </p:nvSpPr>
        <p:spPr>
          <a:xfrm>
            <a:off x="5772150" y="3543300"/>
            <a:ext cx="171450" cy="171450"/>
          </a:xfrm>
          <a:prstGeom prst="rect">
            <a:avLst/>
          </a:prstGeom>
          <a:solidFill>
            <a:srgbClr val="FF3300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1" name="Google Shape;561;p63"/>
          <p:cNvSpPr/>
          <p:nvPr/>
        </p:nvSpPr>
        <p:spPr>
          <a:xfrm>
            <a:off x="7258050" y="3543300"/>
            <a:ext cx="171450" cy="171450"/>
          </a:xfrm>
          <a:prstGeom prst="rect">
            <a:avLst/>
          </a:prstGeom>
          <a:solidFill>
            <a:srgbClr val="FF3300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2" name="Google Shape;562;p63"/>
          <p:cNvSpPr/>
          <p:nvPr/>
        </p:nvSpPr>
        <p:spPr>
          <a:xfrm>
            <a:off x="6515100" y="2800350"/>
            <a:ext cx="171450" cy="171450"/>
          </a:xfrm>
          <a:prstGeom prst="rect">
            <a:avLst/>
          </a:prstGeom>
          <a:solidFill>
            <a:srgbClr val="FF3300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3" name="Google Shape;563;p63"/>
          <p:cNvSpPr/>
          <p:nvPr/>
        </p:nvSpPr>
        <p:spPr>
          <a:xfrm>
            <a:off x="6972300" y="2800350"/>
            <a:ext cx="171450" cy="171450"/>
          </a:xfrm>
          <a:prstGeom prst="rect">
            <a:avLst/>
          </a:prstGeom>
          <a:solidFill>
            <a:srgbClr val="3333FF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4" name="Google Shape;564;p63"/>
          <p:cNvSpPr/>
          <p:nvPr/>
        </p:nvSpPr>
        <p:spPr>
          <a:xfrm>
            <a:off x="6229350" y="3543300"/>
            <a:ext cx="171450" cy="171450"/>
          </a:xfrm>
          <a:prstGeom prst="rect">
            <a:avLst/>
          </a:prstGeom>
          <a:solidFill>
            <a:srgbClr val="3333FF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5" name="Google Shape;565;p63"/>
          <p:cNvSpPr/>
          <p:nvPr/>
        </p:nvSpPr>
        <p:spPr>
          <a:xfrm>
            <a:off x="7715250" y="3543300"/>
            <a:ext cx="171450" cy="171450"/>
          </a:xfrm>
          <a:prstGeom prst="rect">
            <a:avLst/>
          </a:prstGeom>
          <a:solidFill>
            <a:srgbClr val="3333FF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6" name="Google Shape;566;p63"/>
          <p:cNvSpPr txBox="1"/>
          <p:nvPr/>
        </p:nvSpPr>
        <p:spPr>
          <a:xfrm>
            <a:off x="6286500" y="4000501"/>
            <a:ext cx="1314450" cy="48474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 went wrong here?</a:t>
            </a:r>
            <a:endParaRPr sz="1100"/>
          </a:p>
        </p:txBody>
      </p:sp>
      <p:sp>
        <p:nvSpPr>
          <p:cNvPr id="567" name="Google Shape;567;p63"/>
          <p:cNvSpPr txBox="1"/>
          <p:nvPr/>
        </p:nvSpPr>
        <p:spPr>
          <a:xfrm>
            <a:off x="6286500" y="4857751"/>
            <a:ext cx="2739672" cy="27699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[Demo: coloring -- arc consistency]</a:t>
            </a:r>
            <a:endParaRPr sz="14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8" name="Google Shape;568;p63"/>
          <p:cNvSpPr txBox="1"/>
          <p:nvPr/>
        </p:nvSpPr>
        <p:spPr>
          <a:xfrm>
            <a:off x="6286500" y="4629150"/>
            <a:ext cx="2882787" cy="27699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[Demo: coloring -- forward checking]</a:t>
            </a:r>
            <a:endParaRPr sz="14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8"/>
          <p:cNvSpPr txBox="1"/>
          <p:nvPr>
            <p:ph type="title"/>
          </p:nvPr>
        </p:nvSpPr>
        <p:spPr>
          <a:xfrm>
            <a:off x="0" y="-19050"/>
            <a:ext cx="91440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Search For?</a:t>
            </a:r>
            <a:endParaRPr/>
          </a:p>
        </p:txBody>
      </p:sp>
      <p:sp>
        <p:nvSpPr>
          <p:cNvPr id="153" name="Google Shape;153;p28"/>
          <p:cNvSpPr txBox="1"/>
          <p:nvPr>
            <p:ph idx="1" type="body"/>
          </p:nvPr>
        </p:nvSpPr>
        <p:spPr>
          <a:xfrm>
            <a:off x="304800" y="971550"/>
            <a:ext cx="8534400" cy="354687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54000" lvl="0" marL="254000" rtl="0" algn="l"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" sz="1800"/>
              <a:t>Assumptions about the world: a single agent, deterministic actions, fully observed state, discrete state space</a:t>
            </a:r>
            <a:endParaRPr/>
          </a:p>
          <a:p>
            <a:pPr indent="-127000" lvl="1" marL="558800" rtl="0" algn="l">
              <a:spcBef>
                <a:spcPts val="300"/>
              </a:spcBef>
              <a:spcAft>
                <a:spcPts val="0"/>
              </a:spcAft>
              <a:buSzPts val="1500"/>
              <a:buNone/>
            </a:pPr>
            <a:r>
              <a:t/>
            </a:r>
            <a:endParaRPr sz="1500"/>
          </a:p>
          <a:p>
            <a:pPr indent="-254000" lvl="0" marL="254000" rtl="0" algn="l">
              <a:spcBef>
                <a:spcPts val="400"/>
              </a:spcBef>
              <a:spcAft>
                <a:spcPts val="0"/>
              </a:spcAft>
              <a:buSzPts val="1800"/>
              <a:buChar char="▪"/>
            </a:pPr>
            <a:r>
              <a:rPr lang="en" sz="1800"/>
              <a:t>Planning: sequences of actions</a:t>
            </a:r>
            <a:endParaRPr/>
          </a:p>
          <a:p>
            <a:pPr indent="-222250" lvl="1" marL="558800" rtl="0" algn="l">
              <a:spcBef>
                <a:spcPts val="300"/>
              </a:spcBef>
              <a:spcAft>
                <a:spcPts val="0"/>
              </a:spcAft>
              <a:buSzPts val="1500"/>
              <a:buChar char="▪"/>
            </a:pPr>
            <a:r>
              <a:rPr lang="en" sz="1500"/>
              <a:t>The path to the goal is the important thing</a:t>
            </a:r>
            <a:endParaRPr/>
          </a:p>
          <a:p>
            <a:pPr indent="-222250" lvl="1" marL="558800" rtl="0" algn="l">
              <a:spcBef>
                <a:spcPts val="300"/>
              </a:spcBef>
              <a:spcAft>
                <a:spcPts val="0"/>
              </a:spcAft>
              <a:buSzPts val="1500"/>
              <a:buChar char="▪"/>
            </a:pPr>
            <a:r>
              <a:rPr lang="en" sz="1500"/>
              <a:t>Paths have various costs, depths</a:t>
            </a:r>
            <a:endParaRPr/>
          </a:p>
          <a:p>
            <a:pPr indent="-222250" lvl="1" marL="558800" rtl="0" algn="l">
              <a:spcBef>
                <a:spcPts val="300"/>
              </a:spcBef>
              <a:spcAft>
                <a:spcPts val="0"/>
              </a:spcAft>
              <a:buSzPts val="1500"/>
              <a:buChar char="▪"/>
            </a:pPr>
            <a:r>
              <a:rPr lang="en" sz="1500"/>
              <a:t>Heuristics give problem-specific guidance</a:t>
            </a:r>
            <a:endParaRPr/>
          </a:p>
          <a:p>
            <a:pPr indent="-127000" lvl="1" marL="558800" rtl="0" algn="l">
              <a:spcBef>
                <a:spcPts val="300"/>
              </a:spcBef>
              <a:spcAft>
                <a:spcPts val="0"/>
              </a:spcAft>
              <a:buSzPts val="1500"/>
              <a:buNone/>
            </a:pPr>
            <a:r>
              <a:t/>
            </a:r>
            <a:endParaRPr sz="1500"/>
          </a:p>
          <a:p>
            <a:pPr indent="-254000" lvl="0" marL="254000" rtl="0" algn="l">
              <a:spcBef>
                <a:spcPts val="400"/>
              </a:spcBef>
              <a:spcAft>
                <a:spcPts val="0"/>
              </a:spcAft>
              <a:buSzPts val="1800"/>
              <a:buChar char="▪"/>
            </a:pPr>
            <a:r>
              <a:rPr lang="en" sz="1800"/>
              <a:t>Identification: assignments to variables</a:t>
            </a:r>
            <a:endParaRPr/>
          </a:p>
          <a:p>
            <a:pPr indent="-222250" lvl="1" marL="558800" rtl="0" algn="l">
              <a:spcBef>
                <a:spcPts val="300"/>
              </a:spcBef>
              <a:spcAft>
                <a:spcPts val="0"/>
              </a:spcAft>
              <a:buSzPts val="1500"/>
              <a:buChar char="▪"/>
            </a:pPr>
            <a:r>
              <a:rPr lang="en" sz="1500"/>
              <a:t>The goal itself is important, not the path</a:t>
            </a:r>
            <a:endParaRPr/>
          </a:p>
          <a:p>
            <a:pPr indent="-222250" lvl="1" marL="558800" rtl="0" algn="l">
              <a:spcBef>
                <a:spcPts val="300"/>
              </a:spcBef>
              <a:spcAft>
                <a:spcPts val="0"/>
              </a:spcAft>
              <a:buSzPts val="1500"/>
              <a:buChar char="▪"/>
            </a:pPr>
            <a:r>
              <a:rPr lang="en" sz="1500"/>
              <a:t>All paths at the same depth (for some formulations)</a:t>
            </a:r>
            <a:endParaRPr/>
          </a:p>
          <a:p>
            <a:pPr indent="-222250" lvl="1" marL="558800" rtl="0" algn="l">
              <a:spcBef>
                <a:spcPts val="300"/>
              </a:spcBef>
              <a:spcAft>
                <a:spcPts val="0"/>
              </a:spcAft>
              <a:buSzPts val="1500"/>
              <a:buChar char="▪"/>
            </a:pPr>
            <a:r>
              <a:rPr lang="en" sz="1500"/>
              <a:t>CSPs are a specialized class of identification problems</a:t>
            </a:r>
            <a:endParaRPr/>
          </a:p>
        </p:txBody>
      </p:sp>
      <p:pic>
        <p:nvPicPr>
          <p:cNvPr descr="C:\Users\Dan\Dropbox\Office\CS 188\Ketrina Art\CSPs\IdentificationVsPlanning.png" id="154" name="Google Shape;154;p28"/>
          <p:cNvPicPr preferRelativeResize="0"/>
          <p:nvPr/>
        </p:nvPicPr>
        <p:blipFill rotWithShape="1">
          <a:blip r:embed="rId3">
            <a:alphaModFix/>
          </a:blip>
          <a:srcRect b="34000" l="0" r="52499" t="0"/>
          <a:stretch/>
        </p:blipFill>
        <p:spPr>
          <a:xfrm>
            <a:off x="5715000" y="2857499"/>
            <a:ext cx="2303319" cy="20002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5" name="Google Shape;155;p28"/>
          <p:cNvGrpSpPr/>
          <p:nvPr/>
        </p:nvGrpSpPr>
        <p:grpSpPr>
          <a:xfrm>
            <a:off x="5372100" y="1485900"/>
            <a:ext cx="2514600" cy="1657350"/>
            <a:chOff x="7467600" y="4343400"/>
            <a:chExt cx="3352800" cy="2209800"/>
          </a:xfrm>
        </p:grpSpPr>
        <p:pic>
          <p:nvPicPr>
            <p:cNvPr descr="C:\Users\Dan\Dropbox\Office\CS 188\Ketrina Art\CSPs\IdentificationVsPlanning.png" id="156" name="Google Shape;156;p28"/>
            <p:cNvPicPr preferRelativeResize="0"/>
            <p:nvPr/>
          </p:nvPicPr>
          <p:blipFill rotWithShape="1">
            <a:blip r:embed="rId4">
              <a:alphaModFix/>
            </a:blip>
            <a:srcRect b="0" l="45000" r="0" t="42000"/>
            <a:stretch/>
          </p:blipFill>
          <p:spPr>
            <a:xfrm>
              <a:off x="7467600" y="4343400"/>
              <a:ext cx="3352800" cy="2209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7" name="Google Shape;157;p28"/>
            <p:cNvSpPr/>
            <p:nvPr/>
          </p:nvSpPr>
          <p:spPr>
            <a:xfrm>
              <a:off x="7467600" y="4343400"/>
              <a:ext cx="152400" cy="762000"/>
            </a:xfrm>
            <a:prstGeom prst="rect">
              <a:avLst/>
            </a:prstGeom>
            <a:solidFill>
              <a:schemeClr val="lt1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64"/>
          <p:cNvSpPr txBox="1"/>
          <p:nvPr>
            <p:ph type="title"/>
          </p:nvPr>
        </p:nvSpPr>
        <p:spPr>
          <a:xfrm>
            <a:off x="0" y="-57150"/>
            <a:ext cx="91440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Video of Demo Coloring – Backtracking with Forward Checking – Complex Graph</a:t>
            </a:r>
            <a:endParaRPr sz="2700"/>
          </a:p>
        </p:txBody>
      </p:sp>
      <p:pic>
        <p:nvPicPr>
          <p:cNvPr id="574" name="Google Shape;574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50777" y="857250"/>
            <a:ext cx="6242447" cy="39015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65"/>
          <p:cNvSpPr txBox="1"/>
          <p:nvPr>
            <p:ph type="title"/>
          </p:nvPr>
        </p:nvSpPr>
        <p:spPr>
          <a:xfrm>
            <a:off x="0" y="-57150"/>
            <a:ext cx="91440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Video of Demo Coloring – Backtracking with Arc Consistency – Complex Graph</a:t>
            </a:r>
            <a:endParaRPr sz="2700"/>
          </a:p>
        </p:txBody>
      </p:sp>
      <p:pic>
        <p:nvPicPr>
          <p:cNvPr id="580" name="Google Shape;580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14463" y="857250"/>
            <a:ext cx="6315075" cy="39469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66"/>
          <p:cNvSpPr txBox="1"/>
          <p:nvPr>
            <p:ph type="title"/>
          </p:nvPr>
        </p:nvSpPr>
        <p:spPr>
          <a:xfrm>
            <a:off x="0" y="-19050"/>
            <a:ext cx="91440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Ordering</a:t>
            </a:r>
            <a:endParaRPr/>
          </a:p>
        </p:txBody>
      </p:sp>
      <p:sp>
        <p:nvSpPr>
          <p:cNvPr id="587" name="Google Shape;587;p66"/>
          <p:cNvSpPr txBox="1"/>
          <p:nvPr>
            <p:ph idx="1" type="body"/>
          </p:nvPr>
        </p:nvSpPr>
        <p:spPr>
          <a:xfrm>
            <a:off x="304800" y="1047751"/>
            <a:ext cx="8534400" cy="354687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101600" lvl="0" marL="254000" rtl="0" algn="l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  <p:pic>
        <p:nvPicPr>
          <p:cNvPr descr="C:\Users\Dan\Dropbox\Office\CS 188\Ketrina Art\CSPs\Ordering.png" id="588" name="Google Shape;588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2950" y="1028700"/>
            <a:ext cx="7664054" cy="36790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67"/>
          <p:cNvSpPr txBox="1"/>
          <p:nvPr>
            <p:ph type="title"/>
          </p:nvPr>
        </p:nvSpPr>
        <p:spPr>
          <a:xfrm>
            <a:off x="0" y="-19050"/>
            <a:ext cx="91440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Ordering: Minimum Remaining Values</a:t>
            </a:r>
            <a:endParaRPr/>
          </a:p>
        </p:txBody>
      </p:sp>
      <p:sp>
        <p:nvSpPr>
          <p:cNvPr id="594" name="Google Shape;594;p67"/>
          <p:cNvSpPr txBox="1"/>
          <p:nvPr>
            <p:ph idx="1" type="body"/>
          </p:nvPr>
        </p:nvSpPr>
        <p:spPr>
          <a:xfrm>
            <a:off x="323850" y="1028700"/>
            <a:ext cx="8534400" cy="354687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47650" lvl="0" marL="254000" rtl="0" algn="l">
              <a:spcBef>
                <a:spcPts val="0"/>
              </a:spcBef>
              <a:spcAft>
                <a:spcPts val="0"/>
              </a:spcAft>
              <a:buSzPts val="2100"/>
              <a:buChar char="▪"/>
            </a:pPr>
            <a:r>
              <a:rPr lang="en" sz="2100"/>
              <a:t>Variable Ordering: Minimum remaining values (MRV):</a:t>
            </a:r>
            <a:endParaRPr/>
          </a:p>
          <a:p>
            <a:pPr indent="-215900" lvl="1" marL="558800" rtl="0" algn="l">
              <a:spcBef>
                <a:spcPts val="400"/>
              </a:spcBef>
              <a:spcAft>
                <a:spcPts val="0"/>
              </a:spcAft>
              <a:buSzPts val="1800"/>
              <a:buChar char="▪"/>
            </a:pPr>
            <a:r>
              <a:rPr lang="en" sz="1800"/>
              <a:t>Choose the variable with the fewest legal left values in its domain</a:t>
            </a:r>
            <a:endParaRPr/>
          </a:p>
          <a:p>
            <a:pPr indent="-101600" lvl="1" marL="558800" rtl="0" algn="l">
              <a:spcBef>
                <a:spcPts val="4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  <a:p>
            <a:pPr indent="-101600" lvl="1" marL="558800" rtl="0" algn="l">
              <a:spcBef>
                <a:spcPts val="4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  <a:p>
            <a:pPr indent="-101600" lvl="1" marL="558800" rtl="0" algn="l">
              <a:spcBef>
                <a:spcPts val="4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  <a:p>
            <a:pPr indent="-101600" lvl="1" marL="558800" rtl="0" algn="l">
              <a:spcBef>
                <a:spcPts val="4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  <a:p>
            <a:pPr indent="-101600" lvl="1" marL="558800" rtl="0" algn="l">
              <a:spcBef>
                <a:spcPts val="4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  <a:p>
            <a:pPr indent="-247650" lvl="0" marL="254000" rtl="0" algn="l">
              <a:spcBef>
                <a:spcPts val="400"/>
              </a:spcBef>
              <a:spcAft>
                <a:spcPts val="0"/>
              </a:spcAft>
              <a:buSzPts val="2100"/>
              <a:buChar char="▪"/>
            </a:pPr>
            <a:r>
              <a:rPr lang="en" sz="2100"/>
              <a:t>Why min rather than max?</a:t>
            </a:r>
            <a:endParaRPr/>
          </a:p>
          <a:p>
            <a:pPr indent="-247650" lvl="0" marL="254000" rtl="0" algn="l">
              <a:spcBef>
                <a:spcPts val="400"/>
              </a:spcBef>
              <a:spcAft>
                <a:spcPts val="0"/>
              </a:spcAft>
              <a:buSzPts val="2100"/>
              <a:buChar char="▪"/>
            </a:pPr>
            <a:r>
              <a:rPr lang="en" sz="2100"/>
              <a:t>Also called “most constrained variable”</a:t>
            </a:r>
            <a:endParaRPr/>
          </a:p>
          <a:p>
            <a:pPr indent="-247650" lvl="0" marL="254000" rtl="0" algn="l">
              <a:spcBef>
                <a:spcPts val="400"/>
              </a:spcBef>
              <a:spcAft>
                <a:spcPts val="0"/>
              </a:spcAft>
              <a:buSzPts val="2100"/>
              <a:buChar char="▪"/>
            </a:pPr>
            <a:r>
              <a:rPr lang="en" sz="2100"/>
              <a:t>“Fail-fast” ordering</a:t>
            </a:r>
            <a:endParaRPr/>
          </a:p>
        </p:txBody>
      </p:sp>
      <p:pic>
        <p:nvPicPr>
          <p:cNvPr id="595" name="Google Shape;595;p67"/>
          <p:cNvPicPr preferRelativeResize="0"/>
          <p:nvPr/>
        </p:nvPicPr>
        <p:blipFill rotWithShape="1">
          <a:blip r:embed="rId3">
            <a:alphaModFix/>
          </a:blip>
          <a:srcRect b="0" l="475" r="0" t="2130"/>
          <a:stretch/>
        </p:blipFill>
        <p:spPr>
          <a:xfrm>
            <a:off x="1478056" y="2004731"/>
            <a:ext cx="6326492" cy="1081368"/>
          </a:xfrm>
          <a:prstGeom prst="rect">
            <a:avLst/>
          </a:prstGeom>
          <a:noFill/>
          <a:ln>
            <a:noFill/>
          </a:ln>
        </p:spPr>
      </p:pic>
      <p:sp>
        <p:nvSpPr>
          <p:cNvPr id="596" name="Google Shape;596;p67"/>
          <p:cNvSpPr/>
          <p:nvPr/>
        </p:nvSpPr>
        <p:spPr>
          <a:xfrm>
            <a:off x="2705100" y="1981199"/>
            <a:ext cx="1657350" cy="11430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7" name="Google Shape;597;p67"/>
          <p:cNvSpPr/>
          <p:nvPr/>
        </p:nvSpPr>
        <p:spPr>
          <a:xfrm>
            <a:off x="4362450" y="1924049"/>
            <a:ext cx="1714500" cy="11430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8" name="Google Shape;598;p67"/>
          <p:cNvSpPr/>
          <p:nvPr/>
        </p:nvSpPr>
        <p:spPr>
          <a:xfrm>
            <a:off x="6076950" y="1866899"/>
            <a:ext cx="1714500" cy="11430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:\Users\Dan\Dropbox\Office\CS 188\Ketrina Art\CSPs\MRV.png" id="599" name="Google Shape;599;p6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07342" y="3293557"/>
            <a:ext cx="3622358" cy="17356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68"/>
          <p:cNvSpPr txBox="1"/>
          <p:nvPr>
            <p:ph type="title"/>
          </p:nvPr>
        </p:nvSpPr>
        <p:spPr>
          <a:xfrm>
            <a:off x="0" y="-19050"/>
            <a:ext cx="91440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Ordering: Least Constraining Value</a:t>
            </a:r>
            <a:endParaRPr/>
          </a:p>
        </p:txBody>
      </p:sp>
      <p:sp>
        <p:nvSpPr>
          <p:cNvPr id="606" name="Google Shape;606;p68"/>
          <p:cNvSpPr txBox="1"/>
          <p:nvPr>
            <p:ph idx="1" type="body"/>
          </p:nvPr>
        </p:nvSpPr>
        <p:spPr>
          <a:xfrm>
            <a:off x="342900" y="1085850"/>
            <a:ext cx="531495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47650" lvl="0" marL="2540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Char char="▪"/>
            </a:pPr>
            <a:r>
              <a:rPr lang="en" sz="2100"/>
              <a:t>Value Ordering: Least Constraining Value</a:t>
            </a:r>
            <a:endParaRPr/>
          </a:p>
          <a:p>
            <a:pPr indent="-215900" lvl="1" marL="55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▪"/>
            </a:pPr>
            <a:r>
              <a:rPr lang="en" sz="1800"/>
              <a:t>Given a choice of variable, choose the </a:t>
            </a:r>
            <a:r>
              <a:rPr i="1" lang="en" sz="1800"/>
              <a:t>least constraining value</a:t>
            </a:r>
            <a:endParaRPr/>
          </a:p>
          <a:p>
            <a:pPr indent="-215900" lvl="1" marL="55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▪"/>
            </a:pPr>
            <a:r>
              <a:rPr lang="en" sz="1800"/>
              <a:t>I.e., the one that rules out the fewest values in the remaining variables</a:t>
            </a:r>
            <a:endParaRPr/>
          </a:p>
          <a:p>
            <a:pPr indent="-215900" lvl="1" marL="55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▪"/>
            </a:pPr>
            <a:r>
              <a:rPr lang="en" sz="1800"/>
              <a:t>Note that it may take some computation to determine this!  (E.g., rerunning filtering)</a:t>
            </a:r>
            <a:endParaRPr/>
          </a:p>
          <a:p>
            <a:pPr indent="-101600" lvl="1" marL="55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  <a:p>
            <a:pPr indent="-247650" lvl="0" marL="254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100"/>
              <a:buChar char="▪"/>
            </a:pPr>
            <a:r>
              <a:rPr lang="en" sz="2100"/>
              <a:t>Why least rather than most?</a:t>
            </a:r>
            <a:endParaRPr/>
          </a:p>
          <a:p>
            <a:pPr indent="-114300" lvl="0" marL="254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 sz="2100"/>
          </a:p>
          <a:p>
            <a:pPr indent="-247650" lvl="0" marL="254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100"/>
              <a:buChar char="▪"/>
            </a:pPr>
            <a:r>
              <a:rPr lang="en" sz="2100"/>
              <a:t>Combining these ordering ideas makes</a:t>
            </a:r>
            <a:endParaRPr/>
          </a:p>
          <a:p>
            <a:pPr indent="-254000" lvl="0" marL="25400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2100"/>
              <a:buNone/>
            </a:pPr>
            <a:r>
              <a:rPr lang="en" sz="2100"/>
              <a:t>	1000 queens feasible</a:t>
            </a:r>
            <a:endParaRPr/>
          </a:p>
        </p:txBody>
      </p:sp>
      <p:pic>
        <p:nvPicPr>
          <p:cNvPr id="607" name="Google Shape;607;p68"/>
          <p:cNvPicPr preferRelativeResize="0"/>
          <p:nvPr/>
        </p:nvPicPr>
        <p:blipFill rotWithShape="1">
          <a:blip r:embed="rId3">
            <a:alphaModFix/>
          </a:blip>
          <a:srcRect b="0" l="288" r="0" t="900"/>
          <a:stretch/>
        </p:blipFill>
        <p:spPr>
          <a:xfrm>
            <a:off x="5741894" y="1102659"/>
            <a:ext cx="2716306" cy="185128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Dan\Dropbox\Office\CS 188\Ketrina Art\CSPs\LCV.png" id="608" name="Google Shape;608;p6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92862" y="3314700"/>
            <a:ext cx="3579688" cy="1714500"/>
          </a:xfrm>
          <a:prstGeom prst="rect">
            <a:avLst/>
          </a:prstGeom>
          <a:noFill/>
          <a:ln>
            <a:noFill/>
          </a:ln>
        </p:spPr>
      </p:pic>
      <p:sp>
        <p:nvSpPr>
          <p:cNvPr id="609" name="Google Shape;609;p68"/>
          <p:cNvSpPr txBox="1"/>
          <p:nvPr/>
        </p:nvSpPr>
        <p:spPr>
          <a:xfrm>
            <a:off x="2914650" y="4754237"/>
            <a:ext cx="3625737" cy="27699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[Demo: coloring – backtracking + AC + ordering]</a:t>
            </a:r>
            <a:endParaRPr sz="14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69"/>
          <p:cNvSpPr txBox="1"/>
          <p:nvPr>
            <p:ph type="title"/>
          </p:nvPr>
        </p:nvSpPr>
        <p:spPr>
          <a:xfrm>
            <a:off x="0" y="-19050"/>
            <a:ext cx="91440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Demo: Backtracking + AC + Ordering</a:t>
            </a:r>
            <a:endParaRPr/>
          </a:p>
        </p:txBody>
      </p:sp>
      <p:sp>
        <p:nvSpPr>
          <p:cNvPr id="615" name="Google Shape;615;p69"/>
          <p:cNvSpPr txBox="1"/>
          <p:nvPr>
            <p:ph idx="1" type="body"/>
          </p:nvPr>
        </p:nvSpPr>
        <p:spPr>
          <a:xfrm>
            <a:off x="304800" y="1047751"/>
            <a:ext cx="8534400" cy="354687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101600" lvl="0" marL="254000" rtl="0" algn="l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70"/>
          <p:cNvSpPr txBox="1"/>
          <p:nvPr>
            <p:ph type="title"/>
          </p:nvPr>
        </p:nvSpPr>
        <p:spPr>
          <a:xfrm>
            <a:off x="0" y="-19050"/>
            <a:ext cx="91440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1" name="Google Shape;621;p70"/>
          <p:cNvSpPr txBox="1"/>
          <p:nvPr>
            <p:ph idx="1" type="body"/>
          </p:nvPr>
        </p:nvSpPr>
        <p:spPr>
          <a:xfrm>
            <a:off x="304800" y="1047751"/>
            <a:ext cx="8534400" cy="354687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101600" lvl="0" marL="254000" rtl="0" algn="l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71"/>
          <p:cNvSpPr txBox="1"/>
          <p:nvPr>
            <p:ph type="title"/>
          </p:nvPr>
        </p:nvSpPr>
        <p:spPr>
          <a:xfrm>
            <a:off x="0" y="-19050"/>
            <a:ext cx="91440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Constraint Satisfaction Problems</a:t>
            </a:r>
            <a:endParaRPr/>
          </a:p>
        </p:txBody>
      </p:sp>
      <p:sp>
        <p:nvSpPr>
          <p:cNvPr id="627" name="Google Shape;627;p71"/>
          <p:cNvSpPr txBox="1"/>
          <p:nvPr>
            <p:ph idx="1" type="body"/>
          </p:nvPr>
        </p:nvSpPr>
        <p:spPr>
          <a:xfrm>
            <a:off x="342900" y="1200150"/>
            <a:ext cx="45720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47650" lvl="0" marL="2540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500"/>
              <a:buChar char="▪"/>
            </a:pPr>
            <a:r>
              <a:rPr lang="en" sz="1500"/>
              <a:t>Standard search problems:</a:t>
            </a:r>
            <a:endParaRPr/>
          </a:p>
          <a:p>
            <a:pPr indent="-215900" lvl="1" marL="558800" rtl="0" algn="l">
              <a:lnSpc>
                <a:spcPct val="80000"/>
              </a:lnSpc>
              <a:spcBef>
                <a:spcPts val="300"/>
              </a:spcBef>
              <a:spcAft>
                <a:spcPts val="0"/>
              </a:spcAft>
              <a:buSzPts val="1400"/>
              <a:buChar char="▪"/>
            </a:pPr>
            <a:r>
              <a:rPr lang="en" sz="1400"/>
              <a:t>State is a “black box”: arbitrary data structure</a:t>
            </a:r>
            <a:endParaRPr/>
          </a:p>
          <a:p>
            <a:pPr indent="-215900" lvl="1" marL="558800" rtl="0" algn="l">
              <a:lnSpc>
                <a:spcPct val="80000"/>
              </a:lnSpc>
              <a:spcBef>
                <a:spcPts val="300"/>
              </a:spcBef>
              <a:spcAft>
                <a:spcPts val="0"/>
              </a:spcAft>
              <a:buSzPts val="1400"/>
              <a:buChar char="▪"/>
            </a:pPr>
            <a:r>
              <a:rPr lang="en" sz="1400"/>
              <a:t>Goal test can be any function over states</a:t>
            </a:r>
            <a:endParaRPr/>
          </a:p>
          <a:p>
            <a:pPr indent="-215900" lvl="1" marL="558800" rtl="0" algn="l">
              <a:lnSpc>
                <a:spcPct val="80000"/>
              </a:lnSpc>
              <a:spcBef>
                <a:spcPts val="300"/>
              </a:spcBef>
              <a:spcAft>
                <a:spcPts val="0"/>
              </a:spcAft>
              <a:buSzPts val="1400"/>
              <a:buChar char="▪"/>
            </a:pPr>
            <a:r>
              <a:rPr lang="en" sz="1400"/>
              <a:t>Successor function can also be anything</a:t>
            </a:r>
            <a:endParaRPr/>
          </a:p>
          <a:p>
            <a:pPr indent="-127000" lvl="1" marL="558800" rtl="0" algn="l">
              <a:lnSpc>
                <a:spcPct val="8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  <a:p>
            <a:pPr indent="-247650" lvl="0" marL="254000" rtl="0" algn="l">
              <a:lnSpc>
                <a:spcPct val="80000"/>
              </a:lnSpc>
              <a:spcBef>
                <a:spcPts val="300"/>
              </a:spcBef>
              <a:spcAft>
                <a:spcPts val="0"/>
              </a:spcAft>
              <a:buSzPts val="1500"/>
              <a:buChar char="▪"/>
            </a:pPr>
            <a:r>
              <a:rPr lang="en" sz="1500"/>
              <a:t>Constraint satisfaction problems (CSPs):</a:t>
            </a:r>
            <a:endParaRPr/>
          </a:p>
          <a:p>
            <a:pPr indent="-215900" lvl="1" marL="558800" rtl="0" algn="l">
              <a:lnSpc>
                <a:spcPct val="80000"/>
              </a:lnSpc>
              <a:spcBef>
                <a:spcPts val="300"/>
              </a:spcBef>
              <a:spcAft>
                <a:spcPts val="0"/>
              </a:spcAft>
              <a:buSzPts val="1400"/>
              <a:buChar char="▪"/>
            </a:pPr>
            <a:r>
              <a:rPr lang="en" sz="1400"/>
              <a:t>A special subset of search problems</a:t>
            </a:r>
            <a:endParaRPr/>
          </a:p>
          <a:p>
            <a:pPr indent="-215900" lvl="1" marL="558800" rtl="0" algn="l">
              <a:lnSpc>
                <a:spcPct val="80000"/>
              </a:lnSpc>
              <a:spcBef>
                <a:spcPts val="300"/>
              </a:spcBef>
              <a:spcAft>
                <a:spcPts val="0"/>
              </a:spcAft>
              <a:buSzPts val="1400"/>
              <a:buChar char="▪"/>
            </a:pPr>
            <a:r>
              <a:rPr lang="en" sz="1400"/>
              <a:t>State is defined by </a:t>
            </a:r>
            <a:r>
              <a:rPr lang="en" sz="1400">
                <a:solidFill>
                  <a:srgbClr val="CC0000"/>
                </a:solidFill>
              </a:rPr>
              <a:t>variables </a:t>
            </a:r>
            <a:r>
              <a:rPr b="1" i="1" lang="en" sz="1500">
                <a:solidFill>
                  <a:srgbClr val="CC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b="1" baseline="-25000" i="1" lang="en" sz="1500">
                <a:solidFill>
                  <a:srgbClr val="CC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lang="en" sz="1400"/>
              <a:t>  with values from a </a:t>
            </a:r>
            <a:r>
              <a:rPr lang="en" sz="1400">
                <a:solidFill>
                  <a:srgbClr val="CC0000"/>
                </a:solidFill>
              </a:rPr>
              <a:t>domain </a:t>
            </a:r>
            <a:r>
              <a:rPr b="1" i="1" lang="en" sz="1500">
                <a:solidFill>
                  <a:srgbClr val="CC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 </a:t>
            </a:r>
            <a:r>
              <a:rPr lang="en" sz="1400"/>
              <a:t>(sometimes </a:t>
            </a:r>
            <a:r>
              <a:rPr b="1" i="1" lang="en" sz="1500">
                <a:latin typeface="Times New Roman"/>
                <a:ea typeface="Times New Roman"/>
                <a:cs typeface="Times New Roman"/>
                <a:sym typeface="Times New Roman"/>
              </a:rPr>
              <a:t>D</a:t>
            </a:r>
            <a:r>
              <a:rPr lang="en" sz="1400"/>
              <a:t> depends on </a:t>
            </a:r>
            <a:r>
              <a:rPr b="1" i="1" lang="en" sz="1500"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lang="en" sz="1400"/>
              <a:t>)</a:t>
            </a:r>
            <a:endParaRPr baseline="-25000" i="1" sz="1400">
              <a:solidFill>
                <a:srgbClr val="CC0000"/>
              </a:solidFill>
            </a:endParaRPr>
          </a:p>
          <a:p>
            <a:pPr indent="-215900" lvl="1" marL="558800" rtl="0" algn="l">
              <a:lnSpc>
                <a:spcPct val="80000"/>
              </a:lnSpc>
              <a:spcBef>
                <a:spcPts val="300"/>
              </a:spcBef>
              <a:spcAft>
                <a:spcPts val="0"/>
              </a:spcAft>
              <a:buSzPts val="1400"/>
              <a:buChar char="▪"/>
            </a:pPr>
            <a:r>
              <a:rPr lang="en" sz="1400"/>
              <a:t>Goal test is a </a:t>
            </a:r>
            <a:r>
              <a:rPr lang="en" sz="1400">
                <a:solidFill>
                  <a:srgbClr val="CC0000"/>
                </a:solidFill>
              </a:rPr>
              <a:t>set of constraints </a:t>
            </a:r>
            <a:r>
              <a:rPr lang="en" sz="1400"/>
              <a:t>specifying allowable combinations of values for subsets of variables</a:t>
            </a:r>
            <a:endParaRPr/>
          </a:p>
          <a:p>
            <a:pPr indent="-152400" lvl="0" marL="254000" rtl="0" algn="l">
              <a:lnSpc>
                <a:spcPct val="80000"/>
              </a:lnSpc>
              <a:spcBef>
                <a:spcPts val="300"/>
              </a:spcBef>
              <a:spcAft>
                <a:spcPts val="0"/>
              </a:spcAft>
              <a:buSzPts val="1500"/>
              <a:buNone/>
            </a:pPr>
            <a:r>
              <a:t/>
            </a:r>
            <a:endParaRPr sz="1500"/>
          </a:p>
          <a:p>
            <a:pPr indent="-247650" lvl="0" marL="254000" rtl="0" algn="l">
              <a:lnSpc>
                <a:spcPct val="80000"/>
              </a:lnSpc>
              <a:spcBef>
                <a:spcPts val="300"/>
              </a:spcBef>
              <a:spcAft>
                <a:spcPts val="0"/>
              </a:spcAft>
              <a:buSzPts val="1500"/>
              <a:buChar char="▪"/>
            </a:pPr>
            <a:r>
              <a:rPr lang="en" sz="1500"/>
              <a:t>Simple example of a </a:t>
            </a:r>
            <a:r>
              <a:rPr i="1" lang="en" sz="1500"/>
              <a:t>formal representation language</a:t>
            </a:r>
            <a:endParaRPr/>
          </a:p>
          <a:p>
            <a:pPr indent="-152400" lvl="0" marL="254000" rtl="0" algn="l">
              <a:lnSpc>
                <a:spcPct val="80000"/>
              </a:lnSpc>
              <a:spcBef>
                <a:spcPts val="300"/>
              </a:spcBef>
              <a:spcAft>
                <a:spcPts val="0"/>
              </a:spcAft>
              <a:buSzPts val="1500"/>
              <a:buNone/>
            </a:pPr>
            <a:r>
              <a:t/>
            </a:r>
            <a:endParaRPr i="1" sz="1500"/>
          </a:p>
          <a:p>
            <a:pPr indent="-247650" lvl="0" marL="254000" rtl="0" algn="l">
              <a:lnSpc>
                <a:spcPct val="80000"/>
              </a:lnSpc>
              <a:spcBef>
                <a:spcPts val="300"/>
              </a:spcBef>
              <a:spcAft>
                <a:spcPts val="0"/>
              </a:spcAft>
              <a:buSzPts val="1500"/>
              <a:buChar char="▪"/>
            </a:pPr>
            <a:r>
              <a:rPr lang="en" sz="1500"/>
              <a:t>Allows useful general-purpose algorithms with more power than standard search algorithms</a:t>
            </a:r>
            <a:endParaRPr/>
          </a:p>
          <a:p>
            <a:pPr indent="-152400" lvl="0" marL="254000" rtl="0" algn="l">
              <a:lnSpc>
                <a:spcPct val="80000"/>
              </a:lnSpc>
              <a:spcBef>
                <a:spcPts val="300"/>
              </a:spcBef>
              <a:spcAft>
                <a:spcPts val="0"/>
              </a:spcAft>
              <a:buSzPts val="1500"/>
              <a:buNone/>
            </a:pPr>
            <a:r>
              <a:t/>
            </a:r>
            <a:endParaRPr sz="1500"/>
          </a:p>
        </p:txBody>
      </p:sp>
      <p:pic>
        <p:nvPicPr>
          <p:cNvPr id="628" name="Google Shape;628;p71"/>
          <p:cNvPicPr preferRelativeResize="0"/>
          <p:nvPr/>
        </p:nvPicPr>
        <p:blipFill rotWithShape="1">
          <a:blip r:embed="rId3">
            <a:alphaModFix/>
          </a:blip>
          <a:srcRect b="14341" l="75101" r="0" t="0"/>
          <a:stretch/>
        </p:blipFill>
        <p:spPr>
          <a:xfrm>
            <a:off x="6686550" y="3028950"/>
            <a:ext cx="1534716" cy="154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Google Shape;629;p7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29400" y="1257300"/>
            <a:ext cx="1641872" cy="13311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72"/>
          <p:cNvSpPr txBox="1"/>
          <p:nvPr>
            <p:ph type="title"/>
          </p:nvPr>
        </p:nvSpPr>
        <p:spPr>
          <a:xfrm>
            <a:off x="0" y="-19050"/>
            <a:ext cx="91440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Degree Heuristic</a:t>
            </a:r>
            <a:endParaRPr/>
          </a:p>
        </p:txBody>
      </p:sp>
      <p:sp>
        <p:nvSpPr>
          <p:cNvPr id="635" name="Google Shape;635;p72"/>
          <p:cNvSpPr txBox="1"/>
          <p:nvPr>
            <p:ph idx="1" type="body"/>
          </p:nvPr>
        </p:nvSpPr>
        <p:spPr>
          <a:xfrm>
            <a:off x="342900" y="1200150"/>
            <a:ext cx="61722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47650" lvl="0" marL="2540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Char char="▪"/>
            </a:pPr>
            <a:r>
              <a:rPr lang="en" sz="2100"/>
              <a:t>Tie-breaker among MRV variables</a:t>
            </a:r>
            <a:endParaRPr/>
          </a:p>
          <a:p>
            <a:pPr indent="-247650" lvl="0" marL="254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100"/>
              <a:buChar char="▪"/>
            </a:pPr>
            <a:r>
              <a:rPr lang="en" sz="2100"/>
              <a:t>Degree heuristic:</a:t>
            </a:r>
            <a:endParaRPr/>
          </a:p>
          <a:p>
            <a:pPr indent="-215900" lvl="1" marL="55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▪"/>
            </a:pPr>
            <a:r>
              <a:rPr lang="en" sz="1800"/>
              <a:t>Choose the variable participating in the most constraints on remaining variables</a:t>
            </a:r>
            <a:endParaRPr/>
          </a:p>
          <a:p>
            <a:pPr indent="-101600" lvl="1" marL="55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  <a:p>
            <a:pPr indent="-101600" lvl="1" marL="55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  <a:p>
            <a:pPr indent="-101600" lvl="1" marL="55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  <a:p>
            <a:pPr indent="-101600" lvl="1" marL="55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  <a:p>
            <a:pPr indent="-101600" lvl="1" marL="55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  <a:p>
            <a:pPr indent="-114300" lvl="0" marL="254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 sz="2100"/>
          </a:p>
          <a:p>
            <a:pPr indent="-247650" lvl="0" marL="254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100"/>
              <a:buChar char="▪"/>
            </a:pPr>
            <a:r>
              <a:rPr lang="en" sz="2100"/>
              <a:t>Why most rather than fewest constraints?</a:t>
            </a:r>
            <a:endParaRPr/>
          </a:p>
        </p:txBody>
      </p:sp>
      <p:pic>
        <p:nvPicPr>
          <p:cNvPr id="636" name="Google Shape;636;p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8600" y="2849166"/>
            <a:ext cx="6361510" cy="1037034"/>
          </a:xfrm>
          <a:prstGeom prst="rect">
            <a:avLst/>
          </a:prstGeom>
          <a:noFill/>
          <a:ln>
            <a:noFill/>
          </a:ln>
        </p:spPr>
      </p:pic>
      <p:sp>
        <p:nvSpPr>
          <p:cNvPr id="637" name="Google Shape;637;p72"/>
          <p:cNvSpPr/>
          <p:nvPr/>
        </p:nvSpPr>
        <p:spPr>
          <a:xfrm>
            <a:off x="1428750" y="2857500"/>
            <a:ext cx="1714500" cy="11430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8" name="Google Shape;638;p72"/>
          <p:cNvSpPr/>
          <p:nvPr/>
        </p:nvSpPr>
        <p:spPr>
          <a:xfrm>
            <a:off x="3143250" y="2800350"/>
            <a:ext cx="1714500" cy="11430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9" name="Google Shape;639;p72"/>
          <p:cNvSpPr/>
          <p:nvPr/>
        </p:nvSpPr>
        <p:spPr>
          <a:xfrm>
            <a:off x="4857750" y="2743200"/>
            <a:ext cx="1714500" cy="11430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73"/>
          <p:cNvSpPr txBox="1"/>
          <p:nvPr>
            <p:ph type="title"/>
          </p:nvPr>
        </p:nvSpPr>
        <p:spPr>
          <a:xfrm>
            <a:off x="0" y="-19050"/>
            <a:ext cx="91440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Example: N-Queens</a:t>
            </a:r>
            <a:endParaRPr/>
          </a:p>
        </p:txBody>
      </p:sp>
      <p:sp>
        <p:nvSpPr>
          <p:cNvPr id="645" name="Google Shape;645;p73"/>
          <p:cNvSpPr txBox="1"/>
          <p:nvPr>
            <p:ph idx="1" type="body"/>
          </p:nvPr>
        </p:nvSpPr>
        <p:spPr>
          <a:xfrm>
            <a:off x="228600" y="1200151"/>
            <a:ext cx="6172200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54000" lvl="0" marL="254000" rtl="0" algn="l"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"/>
              <a:t>Formulation 1.5:</a:t>
            </a:r>
            <a:endParaRPr/>
          </a:p>
          <a:p>
            <a:pPr indent="-222250" lvl="1" marL="558800" rtl="0" algn="l">
              <a:spcBef>
                <a:spcPts val="400"/>
              </a:spcBef>
              <a:spcAft>
                <a:spcPts val="0"/>
              </a:spcAft>
              <a:buSzPts val="2100"/>
              <a:buChar char="▪"/>
            </a:pPr>
            <a:r>
              <a:rPr lang="en"/>
              <a:t>Variables:</a:t>
            </a:r>
            <a:endParaRPr/>
          </a:p>
          <a:p>
            <a:pPr indent="-88900" lvl="1" marL="558800" rtl="0" algn="l">
              <a:spcBef>
                <a:spcPts val="4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/>
          </a:p>
          <a:p>
            <a:pPr indent="-222250" lvl="1" marL="558800" rtl="0" algn="l">
              <a:spcBef>
                <a:spcPts val="400"/>
              </a:spcBef>
              <a:spcAft>
                <a:spcPts val="0"/>
              </a:spcAft>
              <a:buSzPts val="2100"/>
              <a:buChar char="▪"/>
            </a:pPr>
            <a:r>
              <a:rPr lang="en"/>
              <a:t>Domain</a:t>
            </a:r>
            <a:r>
              <a:rPr lang="en"/>
              <a:t>:</a:t>
            </a:r>
            <a:endParaRPr/>
          </a:p>
          <a:p>
            <a:pPr indent="-88900" lvl="1" marL="558800" rtl="0" algn="l">
              <a:spcBef>
                <a:spcPts val="4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/>
          </a:p>
          <a:p>
            <a:pPr indent="-222250" lvl="1" marL="558800" rtl="0" algn="l">
              <a:spcBef>
                <a:spcPts val="400"/>
              </a:spcBef>
              <a:spcAft>
                <a:spcPts val="0"/>
              </a:spcAft>
              <a:buSzPts val="2100"/>
              <a:buChar char="▪"/>
            </a:pPr>
            <a:r>
              <a:rPr lang="en"/>
              <a:t>Constraints:</a:t>
            </a:r>
            <a:endParaRPr/>
          </a:p>
        </p:txBody>
      </p:sp>
      <p:pic>
        <p:nvPicPr>
          <p:cNvPr descr="txp_fig" id="646" name="Google Shape;646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71700" y="1714501"/>
            <a:ext cx="296466" cy="23693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xp_fig" id="647" name="Google Shape;647;p7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04926" y="4242199"/>
            <a:ext cx="4410075" cy="27265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xp_fig" id="648" name="Google Shape;648;p7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85875" y="3727848"/>
            <a:ext cx="3390900" cy="27265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xp_fig" id="649" name="Google Shape;649;p7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114550" y="2480073"/>
            <a:ext cx="1522810" cy="5488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50" name="Google Shape;650;p73"/>
          <p:cNvPicPr preferRelativeResize="0"/>
          <p:nvPr/>
        </p:nvPicPr>
        <p:blipFill rotWithShape="1">
          <a:blip r:embed="rId7">
            <a:alphaModFix/>
          </a:blip>
          <a:srcRect b="14341" l="75101" r="0" t="0"/>
          <a:stretch/>
        </p:blipFill>
        <p:spPr>
          <a:xfrm>
            <a:off x="4572000" y="1200150"/>
            <a:ext cx="1534716" cy="1543050"/>
          </a:xfrm>
          <a:prstGeom prst="rect">
            <a:avLst/>
          </a:prstGeom>
          <a:noFill/>
          <a:ln>
            <a:noFill/>
          </a:ln>
        </p:spPr>
      </p:pic>
      <p:sp>
        <p:nvSpPr>
          <p:cNvPr id="651" name="Google Shape;651;p73"/>
          <p:cNvSpPr txBox="1"/>
          <p:nvPr/>
        </p:nvSpPr>
        <p:spPr>
          <a:xfrm>
            <a:off x="2457450" y="4754166"/>
            <a:ext cx="4229100" cy="27699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… there’s an even better way!  What is it?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9"/>
          <p:cNvSpPr txBox="1"/>
          <p:nvPr>
            <p:ph type="title"/>
          </p:nvPr>
        </p:nvSpPr>
        <p:spPr>
          <a:xfrm>
            <a:off x="0" y="-19050"/>
            <a:ext cx="91440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Constraint Satisfaction Problems</a:t>
            </a:r>
            <a:endParaRPr/>
          </a:p>
        </p:txBody>
      </p:sp>
      <p:pic>
        <p:nvPicPr>
          <p:cNvPr descr="C:\Users\Dan\Dropbox\Office\CS 188\Ketrina Art\CSPs\Handbook.png" id="163" name="Google Shape;163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14500" y="1428750"/>
            <a:ext cx="5802221" cy="268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74"/>
          <p:cNvSpPr txBox="1"/>
          <p:nvPr>
            <p:ph type="title"/>
          </p:nvPr>
        </p:nvSpPr>
        <p:spPr>
          <a:xfrm>
            <a:off x="0" y="-19050"/>
            <a:ext cx="91440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 Minute Break</a:t>
            </a:r>
            <a:endParaRPr/>
          </a:p>
        </p:txBody>
      </p:sp>
      <p:sp>
        <p:nvSpPr>
          <p:cNvPr id="657" name="Google Shape;657;p74"/>
          <p:cNvSpPr txBox="1"/>
          <p:nvPr/>
        </p:nvSpPr>
        <p:spPr>
          <a:xfrm>
            <a:off x="4857750" y="4800601"/>
            <a:ext cx="1898593" cy="27699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Courtesy of Dan Gillick</a:t>
            </a:r>
            <a:endParaRPr sz="1100"/>
          </a:p>
        </p:txBody>
      </p:sp>
      <p:pic>
        <p:nvPicPr>
          <p:cNvPr descr="Z:\Shared with PC\images\lec_4_toon.gif" id="658" name="Google Shape;658;p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00151" y="1143000"/>
            <a:ext cx="4555331" cy="354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75"/>
          <p:cNvSpPr txBox="1"/>
          <p:nvPr>
            <p:ph type="title"/>
          </p:nvPr>
        </p:nvSpPr>
        <p:spPr>
          <a:xfrm>
            <a:off x="0" y="-19050"/>
            <a:ext cx="91440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Waltz on Simple Scenes</a:t>
            </a:r>
            <a:endParaRPr/>
          </a:p>
        </p:txBody>
      </p:sp>
      <p:sp>
        <p:nvSpPr>
          <p:cNvPr id="664" name="Google Shape;664;p75"/>
          <p:cNvSpPr txBox="1"/>
          <p:nvPr>
            <p:ph idx="1" type="body"/>
          </p:nvPr>
        </p:nvSpPr>
        <p:spPr>
          <a:xfrm>
            <a:off x="342900" y="1200150"/>
            <a:ext cx="405765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47650" lvl="0" marL="2540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100"/>
              <a:buChar char="▪"/>
            </a:pPr>
            <a:r>
              <a:rPr lang="en" sz="2100"/>
              <a:t>Assume all objects:</a:t>
            </a:r>
            <a:endParaRPr/>
          </a:p>
          <a:p>
            <a:pPr indent="-215900" lvl="1" marL="55880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SzPts val="1800"/>
              <a:buChar char="▪"/>
            </a:pPr>
            <a:r>
              <a:rPr lang="en" sz="1800"/>
              <a:t>Have no shadows or cracks</a:t>
            </a:r>
            <a:endParaRPr/>
          </a:p>
          <a:p>
            <a:pPr indent="-215900" lvl="1" marL="55880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SzPts val="1800"/>
              <a:buChar char="▪"/>
            </a:pPr>
            <a:r>
              <a:rPr lang="en" sz="1800"/>
              <a:t>Three-faced vertices</a:t>
            </a:r>
            <a:endParaRPr/>
          </a:p>
          <a:p>
            <a:pPr indent="-215900" lvl="1" marL="55880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SzPts val="1800"/>
              <a:buChar char="▪"/>
            </a:pPr>
            <a:r>
              <a:rPr lang="en" sz="1800"/>
              <a:t>“General position”: no junctions change with small movements of the eye.</a:t>
            </a:r>
            <a:endParaRPr/>
          </a:p>
          <a:p>
            <a:pPr indent="-247650" lvl="0" marL="25400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SzPts val="2100"/>
              <a:buChar char="▪"/>
            </a:pPr>
            <a:r>
              <a:rPr lang="en" sz="2100"/>
              <a:t>Then each line on image is one of the following:</a:t>
            </a:r>
            <a:endParaRPr/>
          </a:p>
          <a:p>
            <a:pPr indent="-215900" lvl="1" marL="55880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SzPts val="1800"/>
              <a:buChar char="▪"/>
            </a:pPr>
            <a:r>
              <a:rPr lang="en" sz="1800"/>
              <a:t>Boundary line (edge of an object) (</a:t>
            </a:r>
            <a:r>
              <a:rPr lang="en" sz="1800">
                <a:solidFill>
                  <a:srgbClr val="CC00CC"/>
                </a:solidFill>
              </a:rPr>
              <a:t>→</a:t>
            </a:r>
            <a:r>
              <a:rPr lang="en" sz="1800"/>
              <a:t>) with right hand of arrow denoting “solid” and left hand denoting “space”</a:t>
            </a:r>
            <a:endParaRPr/>
          </a:p>
          <a:p>
            <a:pPr indent="-215900" lvl="1" marL="55880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SzPts val="1800"/>
              <a:buChar char="▪"/>
            </a:pPr>
            <a:r>
              <a:rPr lang="en" sz="1800"/>
              <a:t>Interior convex edge (</a:t>
            </a:r>
            <a:r>
              <a:rPr lang="en" sz="1800">
                <a:solidFill>
                  <a:srgbClr val="CC00CC"/>
                </a:solidFill>
              </a:rPr>
              <a:t>+</a:t>
            </a:r>
            <a:r>
              <a:rPr lang="en" sz="1800"/>
              <a:t>)</a:t>
            </a:r>
            <a:endParaRPr/>
          </a:p>
          <a:p>
            <a:pPr indent="-215900" lvl="1" marL="55880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SzPts val="1800"/>
              <a:buChar char="▪"/>
            </a:pPr>
            <a:r>
              <a:rPr lang="en" sz="1800"/>
              <a:t>Interior concave edge (</a:t>
            </a:r>
            <a:r>
              <a:rPr lang="en" sz="1800">
                <a:solidFill>
                  <a:srgbClr val="CC00CC"/>
                </a:solidFill>
              </a:rPr>
              <a:t>-</a:t>
            </a:r>
            <a:r>
              <a:rPr lang="en" sz="1800"/>
              <a:t>)</a:t>
            </a:r>
            <a:endParaRPr/>
          </a:p>
        </p:txBody>
      </p:sp>
      <p:sp>
        <p:nvSpPr>
          <p:cNvPr id="665" name="Google Shape;665;p75"/>
          <p:cNvSpPr txBox="1"/>
          <p:nvPr>
            <p:ph idx="12" type="sldNum"/>
          </p:nvPr>
        </p:nvSpPr>
        <p:spPr>
          <a:xfrm>
            <a:off x="4914900" y="4683919"/>
            <a:ext cx="1600200" cy="35718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66" name="Google Shape;666;p75"/>
          <p:cNvPicPr preferRelativeResize="0"/>
          <p:nvPr/>
        </p:nvPicPr>
        <p:blipFill rotWithShape="1">
          <a:blip r:embed="rId3">
            <a:alphaModFix/>
          </a:blip>
          <a:srcRect b="0" l="0" r="47222" t="0"/>
          <a:stretch/>
        </p:blipFill>
        <p:spPr>
          <a:xfrm>
            <a:off x="4343400" y="1771651"/>
            <a:ext cx="2171700" cy="15704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76"/>
          <p:cNvSpPr txBox="1"/>
          <p:nvPr>
            <p:ph type="title"/>
          </p:nvPr>
        </p:nvSpPr>
        <p:spPr>
          <a:xfrm>
            <a:off x="0" y="-19050"/>
            <a:ext cx="91440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Legal Junctions</a:t>
            </a:r>
            <a:endParaRPr/>
          </a:p>
        </p:txBody>
      </p:sp>
      <p:sp>
        <p:nvSpPr>
          <p:cNvPr id="672" name="Google Shape;672;p76"/>
          <p:cNvSpPr txBox="1"/>
          <p:nvPr>
            <p:ph idx="1" type="body"/>
          </p:nvPr>
        </p:nvSpPr>
        <p:spPr>
          <a:xfrm>
            <a:off x="342900" y="1200150"/>
            <a:ext cx="3543300" cy="24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47650" lvl="0" marL="2540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700"/>
              <a:buChar char="▪"/>
            </a:pPr>
            <a:r>
              <a:rPr lang="en" sz="1700"/>
              <a:t>Only certain junctions are physically possible</a:t>
            </a:r>
            <a:endParaRPr/>
          </a:p>
          <a:p>
            <a:pPr indent="-247650" lvl="0" marL="254000" rtl="0" algn="l">
              <a:lnSpc>
                <a:spcPct val="80000"/>
              </a:lnSpc>
              <a:spcBef>
                <a:spcPts val="300"/>
              </a:spcBef>
              <a:spcAft>
                <a:spcPts val="0"/>
              </a:spcAft>
              <a:buSzPts val="1700"/>
              <a:buChar char="▪"/>
            </a:pPr>
            <a:r>
              <a:rPr lang="en" sz="1700"/>
              <a:t>How can we formulate a CSP to label an image?</a:t>
            </a:r>
            <a:endParaRPr/>
          </a:p>
          <a:p>
            <a:pPr indent="-247650" lvl="0" marL="254000" rtl="0" algn="l">
              <a:lnSpc>
                <a:spcPct val="80000"/>
              </a:lnSpc>
              <a:spcBef>
                <a:spcPts val="300"/>
              </a:spcBef>
              <a:spcAft>
                <a:spcPts val="0"/>
              </a:spcAft>
              <a:buSzPts val="1700"/>
              <a:buChar char="▪"/>
            </a:pPr>
            <a:r>
              <a:rPr lang="en" sz="1700"/>
              <a:t>Variables: vertices</a:t>
            </a:r>
            <a:endParaRPr/>
          </a:p>
          <a:p>
            <a:pPr indent="-247650" lvl="0" marL="254000" rtl="0" algn="l">
              <a:lnSpc>
                <a:spcPct val="80000"/>
              </a:lnSpc>
              <a:spcBef>
                <a:spcPts val="300"/>
              </a:spcBef>
              <a:spcAft>
                <a:spcPts val="0"/>
              </a:spcAft>
              <a:buSzPts val="1700"/>
              <a:buChar char="▪"/>
            </a:pPr>
            <a:r>
              <a:rPr lang="en" sz="1700"/>
              <a:t>Domain</a:t>
            </a:r>
            <a:r>
              <a:rPr lang="en" sz="1700"/>
              <a:t>: junction labels</a:t>
            </a:r>
            <a:endParaRPr/>
          </a:p>
          <a:p>
            <a:pPr indent="-247650" lvl="0" marL="254000" rtl="0" algn="l">
              <a:lnSpc>
                <a:spcPct val="80000"/>
              </a:lnSpc>
              <a:spcBef>
                <a:spcPts val="300"/>
              </a:spcBef>
              <a:spcAft>
                <a:spcPts val="0"/>
              </a:spcAft>
              <a:buSzPts val="1700"/>
              <a:buChar char="▪"/>
            </a:pPr>
            <a:r>
              <a:rPr lang="en" sz="1700"/>
              <a:t>Constraints: both ends of a line should have the same label</a:t>
            </a:r>
            <a:endParaRPr/>
          </a:p>
        </p:txBody>
      </p:sp>
      <p:sp>
        <p:nvSpPr>
          <p:cNvPr id="673" name="Google Shape;673;p76"/>
          <p:cNvSpPr txBox="1"/>
          <p:nvPr>
            <p:ph idx="12" type="sldNum"/>
          </p:nvPr>
        </p:nvSpPr>
        <p:spPr>
          <a:xfrm>
            <a:off x="4914900" y="4683919"/>
            <a:ext cx="1600200" cy="35718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74" name="Google Shape;674;p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86200" y="1176338"/>
            <a:ext cx="2628900" cy="2195513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pic>
      <p:pic>
        <p:nvPicPr>
          <p:cNvPr id="675" name="Google Shape;675;p76"/>
          <p:cNvPicPr preferRelativeResize="0"/>
          <p:nvPr/>
        </p:nvPicPr>
        <p:blipFill rotWithShape="1">
          <a:blip r:embed="rId4">
            <a:alphaModFix/>
          </a:blip>
          <a:srcRect b="0" l="0" r="47222" t="0"/>
          <a:stretch/>
        </p:blipFill>
        <p:spPr>
          <a:xfrm>
            <a:off x="457200" y="3314701"/>
            <a:ext cx="2171700" cy="1570435"/>
          </a:xfrm>
          <a:prstGeom prst="rect">
            <a:avLst/>
          </a:prstGeom>
          <a:noFill/>
          <a:ln>
            <a:noFill/>
          </a:ln>
        </p:spPr>
      </p:pic>
      <p:sp>
        <p:nvSpPr>
          <p:cNvPr id="676" name="Google Shape;676;p76"/>
          <p:cNvSpPr/>
          <p:nvPr/>
        </p:nvSpPr>
        <p:spPr>
          <a:xfrm>
            <a:off x="3200400" y="3657600"/>
            <a:ext cx="228600" cy="2286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 sz="1100"/>
          </a:p>
        </p:txBody>
      </p:sp>
      <p:cxnSp>
        <p:nvCxnSpPr>
          <p:cNvPr id="677" name="Google Shape;677;p76"/>
          <p:cNvCxnSpPr/>
          <p:nvPr/>
        </p:nvCxnSpPr>
        <p:spPr>
          <a:xfrm flipH="1" rot="10800000">
            <a:off x="2514600" y="3771900"/>
            <a:ext cx="571500" cy="5715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78" name="Google Shape;678;p76"/>
          <p:cNvCxnSpPr/>
          <p:nvPr/>
        </p:nvCxnSpPr>
        <p:spPr>
          <a:xfrm flipH="1" rot="10800000">
            <a:off x="2571750" y="4400550"/>
            <a:ext cx="514350" cy="5715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79" name="Google Shape;679;p76"/>
          <p:cNvSpPr/>
          <p:nvPr/>
        </p:nvSpPr>
        <p:spPr>
          <a:xfrm>
            <a:off x="3200400" y="4286250"/>
            <a:ext cx="228600" cy="2286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</a:t>
            </a:r>
            <a:endParaRPr sz="1100"/>
          </a:p>
        </p:txBody>
      </p:sp>
      <p:cxnSp>
        <p:nvCxnSpPr>
          <p:cNvPr id="680" name="Google Shape;680;p76"/>
          <p:cNvCxnSpPr>
            <a:stCxn id="676" idx="4"/>
            <a:endCxn id="679" idx="0"/>
          </p:cNvCxnSpPr>
          <p:nvPr/>
        </p:nvCxnSpPr>
        <p:spPr>
          <a:xfrm>
            <a:off x="3314700" y="3886200"/>
            <a:ext cx="0" cy="4002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1" name="Google Shape;681;p76"/>
          <p:cNvSpPr txBox="1"/>
          <p:nvPr/>
        </p:nvSpPr>
        <p:spPr>
          <a:xfrm>
            <a:off x="3371850" y="4000500"/>
            <a:ext cx="685800" cy="27699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(x,y) in</a:t>
            </a:r>
            <a:endParaRPr sz="1100"/>
          </a:p>
        </p:txBody>
      </p:sp>
      <p:grpSp>
        <p:nvGrpSpPr>
          <p:cNvPr id="682" name="Google Shape;682;p76"/>
          <p:cNvGrpSpPr/>
          <p:nvPr/>
        </p:nvGrpSpPr>
        <p:grpSpPr>
          <a:xfrm>
            <a:off x="4016312" y="3514470"/>
            <a:ext cx="857609" cy="1200165"/>
            <a:chOff x="3997" y="3048"/>
            <a:chExt cx="720" cy="1008"/>
          </a:xfrm>
        </p:grpSpPr>
        <p:pic>
          <p:nvPicPr>
            <p:cNvPr id="683" name="Google Shape;683;p76"/>
            <p:cNvPicPr preferRelativeResize="0"/>
            <p:nvPr/>
          </p:nvPicPr>
          <p:blipFill rotWithShape="1">
            <a:blip r:embed="rId5">
              <a:alphaModFix/>
            </a:blip>
            <a:srcRect b="0" l="0" r="75000" t="77800"/>
            <a:stretch/>
          </p:blipFill>
          <p:spPr>
            <a:xfrm rot="2667671">
              <a:off x="4080" y="3168"/>
              <a:ext cx="528" cy="45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84" name="Google Shape;684;p76"/>
            <p:cNvPicPr preferRelativeResize="0"/>
            <p:nvPr/>
          </p:nvPicPr>
          <p:blipFill rotWithShape="1">
            <a:blip r:embed="rId6">
              <a:alphaModFix/>
            </a:blip>
            <a:srcRect b="88213" l="0" r="77272" t="0"/>
            <a:stretch/>
          </p:blipFill>
          <p:spPr>
            <a:xfrm rot="-4438656">
              <a:off x="4296" y="3672"/>
              <a:ext cx="480" cy="24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85" name="Google Shape;685;p76"/>
          <p:cNvGrpSpPr/>
          <p:nvPr/>
        </p:nvGrpSpPr>
        <p:grpSpPr>
          <a:xfrm>
            <a:off x="4816412" y="3514470"/>
            <a:ext cx="855107" cy="1207522"/>
            <a:chOff x="4669" y="3048"/>
            <a:chExt cx="718" cy="1014"/>
          </a:xfrm>
        </p:grpSpPr>
        <p:pic>
          <p:nvPicPr>
            <p:cNvPr id="686" name="Google Shape;686;p76"/>
            <p:cNvPicPr preferRelativeResize="0"/>
            <p:nvPr/>
          </p:nvPicPr>
          <p:blipFill rotWithShape="1">
            <a:blip r:embed="rId7">
              <a:alphaModFix/>
            </a:blip>
            <a:srcRect b="0" l="0" r="75000" t="77800"/>
            <a:stretch/>
          </p:blipFill>
          <p:spPr>
            <a:xfrm rot="2667671">
              <a:off x="4752" y="3168"/>
              <a:ext cx="528" cy="45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87" name="Google Shape;687;p76"/>
            <p:cNvPicPr preferRelativeResize="0"/>
            <p:nvPr/>
          </p:nvPicPr>
          <p:blipFill rotWithShape="1">
            <a:blip r:embed="rId8">
              <a:alphaModFix/>
            </a:blip>
            <a:srcRect b="71709" l="25000" r="52272" t="14145"/>
            <a:stretch/>
          </p:blipFill>
          <p:spPr>
            <a:xfrm rot="-4459631">
              <a:off x="4944" y="3648"/>
              <a:ext cx="480" cy="28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88" name="Google Shape;688;p76"/>
          <p:cNvSpPr/>
          <p:nvPr/>
        </p:nvSpPr>
        <p:spPr>
          <a:xfrm>
            <a:off x="4057650" y="3600450"/>
            <a:ext cx="171450" cy="1143000"/>
          </a:xfrm>
          <a:prstGeom prst="leftBrace">
            <a:avLst>
              <a:gd fmla="val 55556" name="adj1"/>
              <a:gd fmla="val 50000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9" name="Google Shape;689;p76"/>
          <p:cNvSpPr/>
          <p:nvPr/>
        </p:nvSpPr>
        <p:spPr>
          <a:xfrm rot="10800000">
            <a:off x="6457950" y="3600450"/>
            <a:ext cx="171450" cy="1143000"/>
          </a:xfrm>
          <a:prstGeom prst="leftBrace">
            <a:avLst>
              <a:gd fmla="val 55556" name="adj1"/>
              <a:gd fmla="val 50000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0" name="Google Shape;690;p76"/>
          <p:cNvSpPr txBox="1"/>
          <p:nvPr/>
        </p:nvSpPr>
        <p:spPr>
          <a:xfrm>
            <a:off x="4800600" y="4057651"/>
            <a:ext cx="228600" cy="61793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</a:t>
            </a:r>
            <a:endParaRPr sz="1100"/>
          </a:p>
        </p:txBody>
      </p:sp>
      <p:sp>
        <p:nvSpPr>
          <p:cNvPr id="691" name="Google Shape;691;p76"/>
          <p:cNvSpPr txBox="1"/>
          <p:nvPr/>
        </p:nvSpPr>
        <p:spPr>
          <a:xfrm>
            <a:off x="5600700" y="4057651"/>
            <a:ext cx="857250" cy="61793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…</a:t>
            </a:r>
            <a:endParaRPr sz="11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77"/>
          <p:cNvSpPr txBox="1"/>
          <p:nvPr>
            <p:ph type="title"/>
          </p:nvPr>
        </p:nvSpPr>
        <p:spPr>
          <a:xfrm>
            <a:off x="0" y="-19050"/>
            <a:ext cx="91440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Improving Backtracking</a:t>
            </a:r>
            <a:endParaRPr/>
          </a:p>
        </p:txBody>
      </p:sp>
      <p:sp>
        <p:nvSpPr>
          <p:cNvPr id="697" name="Google Shape;697;p77"/>
          <p:cNvSpPr txBox="1"/>
          <p:nvPr>
            <p:ph idx="1" type="body"/>
          </p:nvPr>
        </p:nvSpPr>
        <p:spPr>
          <a:xfrm>
            <a:off x="304800" y="1047751"/>
            <a:ext cx="8534400" cy="354687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47650" lvl="0" marL="254000" rtl="0" algn="l">
              <a:spcBef>
                <a:spcPts val="0"/>
              </a:spcBef>
              <a:spcAft>
                <a:spcPts val="0"/>
              </a:spcAft>
              <a:buSzPts val="2100"/>
              <a:buChar char="▪"/>
            </a:pPr>
            <a:r>
              <a:rPr lang="en" sz="2100"/>
              <a:t>General-purpose ideas can give huge gains in speed:</a:t>
            </a:r>
            <a:endParaRPr/>
          </a:p>
          <a:p>
            <a:pPr indent="-215900" lvl="1" marL="558800" rtl="0" algn="l">
              <a:spcBef>
                <a:spcPts val="400"/>
              </a:spcBef>
              <a:spcAft>
                <a:spcPts val="0"/>
              </a:spcAft>
              <a:buSzPts val="1800"/>
              <a:buChar char="▪"/>
            </a:pPr>
            <a:r>
              <a:rPr lang="en" sz="1800"/>
              <a:t>Which variable should be assigned next?</a:t>
            </a:r>
            <a:endParaRPr/>
          </a:p>
          <a:p>
            <a:pPr indent="-215900" lvl="1" marL="558800" rtl="0" algn="l">
              <a:spcBef>
                <a:spcPts val="400"/>
              </a:spcBef>
              <a:spcAft>
                <a:spcPts val="0"/>
              </a:spcAft>
              <a:buSzPts val="1800"/>
              <a:buChar char="▪"/>
            </a:pPr>
            <a:r>
              <a:rPr lang="en" sz="1800"/>
              <a:t>In what order should its values be tried?</a:t>
            </a:r>
            <a:endParaRPr/>
          </a:p>
          <a:p>
            <a:pPr indent="-215900" lvl="1" marL="558800" rtl="0" algn="l">
              <a:spcBef>
                <a:spcPts val="400"/>
              </a:spcBef>
              <a:spcAft>
                <a:spcPts val="0"/>
              </a:spcAft>
              <a:buSzPts val="1800"/>
              <a:buChar char="▪"/>
            </a:pPr>
            <a:r>
              <a:rPr lang="en" sz="1800"/>
              <a:t>Can we detect inevitable failure early?</a:t>
            </a:r>
            <a:endParaRPr/>
          </a:p>
          <a:p>
            <a:pPr indent="-215900" lvl="1" marL="558800" rtl="0" algn="l">
              <a:spcBef>
                <a:spcPts val="400"/>
              </a:spcBef>
              <a:spcAft>
                <a:spcPts val="0"/>
              </a:spcAft>
              <a:buSzPts val="1800"/>
              <a:buChar char="▪"/>
            </a:pPr>
            <a:r>
              <a:rPr lang="en" sz="1800"/>
              <a:t>Can we take advantage of problem structure?</a:t>
            </a:r>
            <a:endParaRPr/>
          </a:p>
        </p:txBody>
      </p:sp>
      <p:sp>
        <p:nvSpPr>
          <p:cNvPr id="698" name="Google Shape;698;p77"/>
          <p:cNvSpPr txBox="1"/>
          <p:nvPr>
            <p:ph idx="12" type="sldNum"/>
          </p:nvPr>
        </p:nvSpPr>
        <p:spPr>
          <a:xfrm>
            <a:off x="4914900" y="4683919"/>
            <a:ext cx="1600200" cy="35718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p78"/>
          <p:cNvSpPr txBox="1"/>
          <p:nvPr>
            <p:ph type="title"/>
          </p:nvPr>
        </p:nvSpPr>
        <p:spPr>
          <a:xfrm>
            <a:off x="1143000" y="171450"/>
            <a:ext cx="45720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Forward Checking</a:t>
            </a:r>
            <a:endParaRPr/>
          </a:p>
        </p:txBody>
      </p:sp>
      <p:sp>
        <p:nvSpPr>
          <p:cNvPr id="704" name="Google Shape;704;p78"/>
          <p:cNvSpPr txBox="1"/>
          <p:nvPr>
            <p:ph idx="1" type="body"/>
          </p:nvPr>
        </p:nvSpPr>
        <p:spPr>
          <a:xfrm>
            <a:off x="342900" y="1120378"/>
            <a:ext cx="6172200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54000" lvl="0" marL="254000" rtl="0" algn="l"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" sz="1800"/>
              <a:t>Idea: Keep track of remaining legal values for unassigned variables (using immediate constraints)</a:t>
            </a:r>
            <a:endParaRPr/>
          </a:p>
          <a:p>
            <a:pPr indent="-254000" lvl="0" marL="254000" rtl="0" algn="l">
              <a:spcBef>
                <a:spcPts val="400"/>
              </a:spcBef>
              <a:spcAft>
                <a:spcPts val="0"/>
              </a:spcAft>
              <a:buSzPts val="1800"/>
              <a:buChar char="▪"/>
            </a:pPr>
            <a:r>
              <a:rPr lang="en" sz="1800"/>
              <a:t>Idea: Terminate when any variable has no legal values</a:t>
            </a:r>
            <a:endParaRPr/>
          </a:p>
        </p:txBody>
      </p:sp>
      <p:pic>
        <p:nvPicPr>
          <p:cNvPr id="705" name="Google Shape;705;p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5751" y="2228850"/>
            <a:ext cx="6251972" cy="277296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06" name="Google Shape;706;p78"/>
          <p:cNvGrpSpPr/>
          <p:nvPr/>
        </p:nvGrpSpPr>
        <p:grpSpPr>
          <a:xfrm>
            <a:off x="5429250" y="114300"/>
            <a:ext cx="1314450" cy="1025129"/>
            <a:chOff x="4560" y="96"/>
            <a:chExt cx="1104" cy="861"/>
          </a:xfrm>
        </p:grpSpPr>
        <p:pic>
          <p:nvPicPr>
            <p:cNvPr id="707" name="Google Shape;707;p7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560" y="96"/>
              <a:ext cx="1034" cy="86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08" name="Google Shape;708;p78"/>
            <p:cNvSpPr txBox="1"/>
            <p:nvPr/>
          </p:nvSpPr>
          <p:spPr>
            <a:xfrm>
              <a:off x="4656" y="381"/>
              <a:ext cx="373" cy="20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WA</a:t>
              </a:r>
              <a:endParaRPr sz="1100"/>
            </a:p>
          </p:txBody>
        </p:sp>
        <p:sp>
          <p:nvSpPr>
            <p:cNvPr id="709" name="Google Shape;709;p78"/>
            <p:cNvSpPr txBox="1"/>
            <p:nvPr/>
          </p:nvSpPr>
          <p:spPr>
            <a:xfrm>
              <a:off x="4952" y="452"/>
              <a:ext cx="285" cy="20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SA</a:t>
              </a:r>
              <a:endParaRPr sz="1100"/>
            </a:p>
          </p:txBody>
        </p:sp>
        <p:sp>
          <p:nvSpPr>
            <p:cNvPr id="710" name="Google Shape;710;p78"/>
            <p:cNvSpPr txBox="1"/>
            <p:nvPr/>
          </p:nvSpPr>
          <p:spPr>
            <a:xfrm>
              <a:off x="4952" y="274"/>
              <a:ext cx="285" cy="20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NT</a:t>
              </a:r>
              <a:endParaRPr sz="1100"/>
            </a:p>
          </p:txBody>
        </p:sp>
        <p:sp>
          <p:nvSpPr>
            <p:cNvPr id="711" name="Google Shape;711;p78"/>
            <p:cNvSpPr txBox="1"/>
            <p:nvPr/>
          </p:nvSpPr>
          <p:spPr>
            <a:xfrm>
              <a:off x="5237" y="310"/>
              <a:ext cx="285" cy="20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Q</a:t>
              </a:r>
              <a:endParaRPr sz="1100"/>
            </a:p>
          </p:txBody>
        </p:sp>
        <p:sp>
          <p:nvSpPr>
            <p:cNvPr id="712" name="Google Shape;712;p78"/>
            <p:cNvSpPr txBox="1"/>
            <p:nvPr/>
          </p:nvSpPr>
          <p:spPr>
            <a:xfrm>
              <a:off x="5272" y="559"/>
              <a:ext cx="392" cy="17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NSW</a:t>
              </a:r>
              <a:endParaRPr sz="1100"/>
            </a:p>
          </p:txBody>
        </p:sp>
        <p:sp>
          <p:nvSpPr>
            <p:cNvPr id="713" name="Google Shape;713;p78"/>
            <p:cNvSpPr txBox="1"/>
            <p:nvPr/>
          </p:nvSpPr>
          <p:spPr>
            <a:xfrm>
              <a:off x="5272" y="701"/>
              <a:ext cx="392" cy="20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V</a:t>
              </a:r>
              <a:endParaRPr sz="1100"/>
            </a:p>
          </p:txBody>
        </p:sp>
      </p:grpSp>
      <p:sp>
        <p:nvSpPr>
          <p:cNvPr id="714" name="Google Shape;714;p78"/>
          <p:cNvSpPr/>
          <p:nvPr/>
        </p:nvSpPr>
        <p:spPr>
          <a:xfrm>
            <a:off x="285750" y="3943350"/>
            <a:ext cx="6286500" cy="108585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5" name="Google Shape;715;p78"/>
          <p:cNvSpPr/>
          <p:nvPr/>
        </p:nvSpPr>
        <p:spPr>
          <a:xfrm>
            <a:off x="285750" y="4286250"/>
            <a:ext cx="6286500" cy="800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6" name="Google Shape;716;p78"/>
          <p:cNvSpPr/>
          <p:nvPr/>
        </p:nvSpPr>
        <p:spPr>
          <a:xfrm>
            <a:off x="285750" y="4686300"/>
            <a:ext cx="6286500" cy="40005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7" name="Google Shape;717;p78"/>
          <p:cNvSpPr/>
          <p:nvPr/>
        </p:nvSpPr>
        <p:spPr>
          <a:xfrm>
            <a:off x="1885950" y="2171700"/>
            <a:ext cx="4114800" cy="97155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8" name="Google Shape;718;p78"/>
          <p:cNvSpPr/>
          <p:nvPr/>
        </p:nvSpPr>
        <p:spPr>
          <a:xfrm>
            <a:off x="3200400" y="2171700"/>
            <a:ext cx="2914650" cy="97155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9" name="Google Shape;719;p78"/>
          <p:cNvSpPr/>
          <p:nvPr/>
        </p:nvSpPr>
        <p:spPr>
          <a:xfrm>
            <a:off x="4514850" y="2171700"/>
            <a:ext cx="1714500" cy="97155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0" name="Google Shape;720;p78"/>
          <p:cNvSpPr txBox="1"/>
          <p:nvPr/>
        </p:nvSpPr>
        <p:spPr>
          <a:xfrm>
            <a:off x="4657726" y="4912520"/>
            <a:ext cx="2419169" cy="24237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[demo: forward checking animation]</a:t>
            </a:r>
            <a:endParaRPr sz="11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79"/>
          <p:cNvSpPr txBox="1"/>
          <p:nvPr>
            <p:ph type="title"/>
          </p:nvPr>
        </p:nvSpPr>
        <p:spPr>
          <a:xfrm>
            <a:off x="514350" y="171450"/>
            <a:ext cx="508635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Constraint Propagation</a:t>
            </a:r>
            <a:endParaRPr/>
          </a:p>
        </p:txBody>
      </p:sp>
      <p:sp>
        <p:nvSpPr>
          <p:cNvPr id="726" name="Google Shape;726;p79"/>
          <p:cNvSpPr txBox="1"/>
          <p:nvPr>
            <p:ph idx="1" type="body"/>
          </p:nvPr>
        </p:nvSpPr>
        <p:spPr>
          <a:xfrm>
            <a:off x="342900" y="1200150"/>
            <a:ext cx="61722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47650" lvl="0" marL="2540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500"/>
              <a:buChar char="▪"/>
            </a:pPr>
            <a:r>
              <a:rPr lang="en" sz="1500"/>
              <a:t>Forward checking propagates information from assigned to adjacent unassigned variables, but doesn't detect more distant failures:</a:t>
            </a:r>
            <a:endParaRPr/>
          </a:p>
          <a:p>
            <a:pPr indent="-152400" lvl="0" marL="254000" rtl="0" algn="l">
              <a:lnSpc>
                <a:spcPct val="80000"/>
              </a:lnSpc>
              <a:spcBef>
                <a:spcPts val="300"/>
              </a:spcBef>
              <a:spcAft>
                <a:spcPts val="0"/>
              </a:spcAft>
              <a:buSzPts val="1500"/>
              <a:buNone/>
            </a:pPr>
            <a:r>
              <a:t/>
            </a:r>
            <a:endParaRPr sz="1500"/>
          </a:p>
          <a:p>
            <a:pPr indent="-152400" lvl="0" marL="254000" rtl="0" algn="l">
              <a:lnSpc>
                <a:spcPct val="80000"/>
              </a:lnSpc>
              <a:spcBef>
                <a:spcPts val="300"/>
              </a:spcBef>
              <a:spcAft>
                <a:spcPts val="0"/>
              </a:spcAft>
              <a:buSzPts val="1500"/>
              <a:buNone/>
            </a:pPr>
            <a:r>
              <a:t/>
            </a:r>
            <a:endParaRPr sz="1500"/>
          </a:p>
          <a:p>
            <a:pPr indent="-152400" lvl="0" marL="254000" rtl="0" algn="l">
              <a:lnSpc>
                <a:spcPct val="80000"/>
              </a:lnSpc>
              <a:spcBef>
                <a:spcPts val="300"/>
              </a:spcBef>
              <a:spcAft>
                <a:spcPts val="0"/>
              </a:spcAft>
              <a:buSzPts val="1500"/>
              <a:buNone/>
            </a:pPr>
            <a:r>
              <a:t/>
            </a:r>
            <a:endParaRPr sz="1500"/>
          </a:p>
          <a:p>
            <a:pPr indent="-152400" lvl="0" marL="254000" rtl="0" algn="l">
              <a:lnSpc>
                <a:spcPct val="80000"/>
              </a:lnSpc>
              <a:spcBef>
                <a:spcPts val="300"/>
              </a:spcBef>
              <a:spcAft>
                <a:spcPts val="0"/>
              </a:spcAft>
              <a:buSzPts val="1500"/>
              <a:buNone/>
            </a:pPr>
            <a:r>
              <a:t/>
            </a:r>
            <a:endParaRPr sz="1500"/>
          </a:p>
          <a:p>
            <a:pPr indent="-152400" lvl="0" marL="254000" rtl="0" algn="l">
              <a:lnSpc>
                <a:spcPct val="80000"/>
              </a:lnSpc>
              <a:spcBef>
                <a:spcPts val="300"/>
              </a:spcBef>
              <a:spcAft>
                <a:spcPts val="0"/>
              </a:spcAft>
              <a:buSzPts val="1500"/>
              <a:buNone/>
            </a:pPr>
            <a:r>
              <a:t/>
            </a:r>
            <a:endParaRPr sz="1500"/>
          </a:p>
          <a:p>
            <a:pPr indent="-152400" lvl="0" marL="254000" rtl="0" algn="l">
              <a:lnSpc>
                <a:spcPct val="80000"/>
              </a:lnSpc>
              <a:spcBef>
                <a:spcPts val="300"/>
              </a:spcBef>
              <a:spcAft>
                <a:spcPts val="0"/>
              </a:spcAft>
              <a:buSzPts val="1500"/>
              <a:buNone/>
            </a:pPr>
            <a:r>
              <a:t/>
            </a:r>
            <a:endParaRPr sz="1500"/>
          </a:p>
          <a:p>
            <a:pPr indent="-152400" lvl="0" marL="254000" rtl="0" algn="l">
              <a:lnSpc>
                <a:spcPct val="80000"/>
              </a:lnSpc>
              <a:spcBef>
                <a:spcPts val="300"/>
              </a:spcBef>
              <a:spcAft>
                <a:spcPts val="0"/>
              </a:spcAft>
              <a:buSzPts val="1500"/>
              <a:buNone/>
            </a:pPr>
            <a:r>
              <a:t/>
            </a:r>
            <a:endParaRPr sz="1500"/>
          </a:p>
          <a:p>
            <a:pPr indent="-152400" lvl="0" marL="254000" rtl="0" algn="l">
              <a:lnSpc>
                <a:spcPct val="80000"/>
              </a:lnSpc>
              <a:spcBef>
                <a:spcPts val="300"/>
              </a:spcBef>
              <a:spcAft>
                <a:spcPts val="0"/>
              </a:spcAft>
              <a:buSzPts val="1500"/>
              <a:buNone/>
            </a:pPr>
            <a:r>
              <a:t/>
            </a:r>
            <a:endParaRPr sz="1500"/>
          </a:p>
          <a:p>
            <a:pPr indent="-152400" lvl="0" marL="254000" rtl="0" algn="l">
              <a:lnSpc>
                <a:spcPct val="80000"/>
              </a:lnSpc>
              <a:spcBef>
                <a:spcPts val="300"/>
              </a:spcBef>
              <a:spcAft>
                <a:spcPts val="0"/>
              </a:spcAft>
              <a:buSzPts val="1500"/>
              <a:buNone/>
            </a:pPr>
            <a:r>
              <a:t/>
            </a:r>
            <a:endParaRPr sz="1500"/>
          </a:p>
          <a:p>
            <a:pPr indent="-152400" lvl="0" marL="254000" rtl="0" algn="l">
              <a:lnSpc>
                <a:spcPct val="80000"/>
              </a:lnSpc>
              <a:spcBef>
                <a:spcPts val="300"/>
              </a:spcBef>
              <a:spcAft>
                <a:spcPts val="0"/>
              </a:spcAft>
              <a:buSzPts val="1500"/>
              <a:buNone/>
            </a:pPr>
            <a:r>
              <a:t/>
            </a:r>
            <a:endParaRPr sz="1500"/>
          </a:p>
          <a:p>
            <a:pPr indent="-152400" lvl="0" marL="254000" rtl="0" algn="l">
              <a:lnSpc>
                <a:spcPct val="80000"/>
              </a:lnSpc>
              <a:spcBef>
                <a:spcPts val="300"/>
              </a:spcBef>
              <a:spcAft>
                <a:spcPts val="0"/>
              </a:spcAft>
              <a:buSzPts val="1500"/>
              <a:buNone/>
            </a:pPr>
            <a:r>
              <a:t/>
            </a:r>
            <a:endParaRPr sz="1500"/>
          </a:p>
          <a:p>
            <a:pPr indent="-247650" lvl="0" marL="254000" rtl="0" algn="l">
              <a:lnSpc>
                <a:spcPct val="80000"/>
              </a:lnSpc>
              <a:spcBef>
                <a:spcPts val="300"/>
              </a:spcBef>
              <a:spcAft>
                <a:spcPts val="0"/>
              </a:spcAft>
              <a:buSzPts val="1500"/>
              <a:buChar char="▪"/>
            </a:pPr>
            <a:r>
              <a:rPr lang="en" sz="1500"/>
              <a:t>NT and SA cannot both be blue!</a:t>
            </a:r>
            <a:endParaRPr/>
          </a:p>
          <a:p>
            <a:pPr indent="-247650" lvl="0" marL="254000" rtl="0" algn="l">
              <a:lnSpc>
                <a:spcPct val="80000"/>
              </a:lnSpc>
              <a:spcBef>
                <a:spcPts val="300"/>
              </a:spcBef>
              <a:spcAft>
                <a:spcPts val="0"/>
              </a:spcAft>
              <a:buSzPts val="1500"/>
              <a:buChar char="▪"/>
            </a:pPr>
            <a:r>
              <a:rPr lang="en" sz="1500"/>
              <a:t>Why didn’t we detect this yet?</a:t>
            </a:r>
            <a:endParaRPr/>
          </a:p>
          <a:p>
            <a:pPr indent="-247650" lvl="0" marL="254000" rtl="0" algn="l">
              <a:lnSpc>
                <a:spcPct val="80000"/>
              </a:lnSpc>
              <a:spcBef>
                <a:spcPts val="300"/>
              </a:spcBef>
              <a:spcAft>
                <a:spcPts val="0"/>
              </a:spcAft>
              <a:buSzPts val="1500"/>
              <a:buChar char="▪"/>
            </a:pPr>
            <a:r>
              <a:rPr i="1" lang="en" sz="1500"/>
              <a:t>Constraint propagation </a:t>
            </a:r>
            <a:r>
              <a:rPr lang="en" sz="1500"/>
              <a:t>repeatedly enforces constraints (locally)</a:t>
            </a:r>
            <a:endParaRPr/>
          </a:p>
        </p:txBody>
      </p:sp>
      <p:pic>
        <p:nvPicPr>
          <p:cNvPr id="727" name="Google Shape;727;p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5800" y="1797844"/>
            <a:ext cx="5600700" cy="214550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28" name="Google Shape;728;p79"/>
          <p:cNvGrpSpPr/>
          <p:nvPr/>
        </p:nvGrpSpPr>
        <p:grpSpPr>
          <a:xfrm>
            <a:off x="5429250" y="114300"/>
            <a:ext cx="1314450" cy="1025129"/>
            <a:chOff x="4560" y="96"/>
            <a:chExt cx="1104" cy="861"/>
          </a:xfrm>
        </p:grpSpPr>
        <p:pic>
          <p:nvPicPr>
            <p:cNvPr id="729" name="Google Shape;729;p7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560" y="96"/>
              <a:ext cx="1034" cy="86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30" name="Google Shape;730;p79"/>
            <p:cNvSpPr txBox="1"/>
            <p:nvPr/>
          </p:nvSpPr>
          <p:spPr>
            <a:xfrm>
              <a:off x="4656" y="381"/>
              <a:ext cx="373" cy="20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WA</a:t>
              </a:r>
              <a:endParaRPr sz="1100"/>
            </a:p>
          </p:txBody>
        </p:sp>
        <p:sp>
          <p:nvSpPr>
            <p:cNvPr id="731" name="Google Shape;731;p79"/>
            <p:cNvSpPr txBox="1"/>
            <p:nvPr/>
          </p:nvSpPr>
          <p:spPr>
            <a:xfrm>
              <a:off x="4952" y="452"/>
              <a:ext cx="285" cy="20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SA</a:t>
              </a:r>
              <a:endParaRPr sz="1100"/>
            </a:p>
          </p:txBody>
        </p:sp>
        <p:sp>
          <p:nvSpPr>
            <p:cNvPr id="732" name="Google Shape;732;p79"/>
            <p:cNvSpPr txBox="1"/>
            <p:nvPr/>
          </p:nvSpPr>
          <p:spPr>
            <a:xfrm>
              <a:off x="4952" y="274"/>
              <a:ext cx="285" cy="20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NT</a:t>
              </a:r>
              <a:endParaRPr sz="1100"/>
            </a:p>
          </p:txBody>
        </p:sp>
        <p:sp>
          <p:nvSpPr>
            <p:cNvPr id="733" name="Google Shape;733;p79"/>
            <p:cNvSpPr txBox="1"/>
            <p:nvPr/>
          </p:nvSpPr>
          <p:spPr>
            <a:xfrm>
              <a:off x="5237" y="310"/>
              <a:ext cx="285" cy="20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Q</a:t>
              </a:r>
              <a:endParaRPr sz="1100"/>
            </a:p>
          </p:txBody>
        </p:sp>
        <p:sp>
          <p:nvSpPr>
            <p:cNvPr id="734" name="Google Shape;734;p79"/>
            <p:cNvSpPr txBox="1"/>
            <p:nvPr/>
          </p:nvSpPr>
          <p:spPr>
            <a:xfrm>
              <a:off x="5272" y="559"/>
              <a:ext cx="392" cy="17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NSW</a:t>
              </a:r>
              <a:endParaRPr sz="1100"/>
            </a:p>
          </p:txBody>
        </p:sp>
        <p:sp>
          <p:nvSpPr>
            <p:cNvPr id="735" name="Google Shape;735;p79"/>
            <p:cNvSpPr txBox="1"/>
            <p:nvPr/>
          </p:nvSpPr>
          <p:spPr>
            <a:xfrm>
              <a:off x="5272" y="701"/>
              <a:ext cx="392" cy="20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V</a:t>
              </a:r>
              <a:endParaRPr sz="1100"/>
            </a:p>
          </p:txBody>
        </p:sp>
      </p:grp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80"/>
          <p:cNvSpPr txBox="1"/>
          <p:nvPr>
            <p:ph type="title"/>
          </p:nvPr>
        </p:nvSpPr>
        <p:spPr>
          <a:xfrm>
            <a:off x="0" y="-19050"/>
            <a:ext cx="91440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Arc Consistency</a:t>
            </a:r>
            <a:endParaRPr/>
          </a:p>
        </p:txBody>
      </p:sp>
      <p:sp>
        <p:nvSpPr>
          <p:cNvPr id="741" name="Google Shape;741;p80"/>
          <p:cNvSpPr txBox="1"/>
          <p:nvPr>
            <p:ph idx="1" type="body"/>
          </p:nvPr>
        </p:nvSpPr>
        <p:spPr>
          <a:xfrm>
            <a:off x="342900" y="1200150"/>
            <a:ext cx="6172200" cy="97155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47650" lvl="0" marL="2540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500"/>
              <a:buChar char="▪"/>
            </a:pPr>
            <a:r>
              <a:rPr lang="en" sz="1500"/>
              <a:t>Simplest form of propagation makes each arc </a:t>
            </a:r>
            <a:r>
              <a:rPr i="1" lang="en" sz="1500"/>
              <a:t>consistent</a:t>
            </a:r>
            <a:endParaRPr/>
          </a:p>
          <a:p>
            <a:pPr indent="-215900" lvl="1" marL="558800" rtl="0" algn="l">
              <a:lnSpc>
                <a:spcPct val="80000"/>
              </a:lnSpc>
              <a:spcBef>
                <a:spcPts val="300"/>
              </a:spcBef>
              <a:spcAft>
                <a:spcPts val="0"/>
              </a:spcAft>
              <a:buSzPts val="1400"/>
              <a:buChar char="▪"/>
            </a:pPr>
            <a:r>
              <a:rPr lang="en" sz="1400"/>
              <a:t>X → Y is consistent iff for </a:t>
            </a:r>
            <a:r>
              <a:rPr i="1" lang="en" sz="1400"/>
              <a:t>every </a:t>
            </a:r>
            <a:r>
              <a:rPr lang="en" sz="1400"/>
              <a:t>value x there is </a:t>
            </a:r>
            <a:r>
              <a:rPr i="1" lang="en" sz="1400"/>
              <a:t>some </a:t>
            </a:r>
            <a:r>
              <a:rPr lang="en" sz="1400"/>
              <a:t>allowed y</a:t>
            </a:r>
            <a:endParaRPr/>
          </a:p>
          <a:p>
            <a:pPr indent="-152400" lvl="0" marL="254000" rtl="0" algn="l">
              <a:lnSpc>
                <a:spcPct val="80000"/>
              </a:lnSpc>
              <a:spcBef>
                <a:spcPts val="300"/>
              </a:spcBef>
              <a:spcAft>
                <a:spcPts val="0"/>
              </a:spcAft>
              <a:buSzPts val="1500"/>
              <a:buNone/>
            </a:pPr>
            <a:r>
              <a:t/>
            </a:r>
            <a:endParaRPr sz="1500"/>
          </a:p>
        </p:txBody>
      </p:sp>
      <p:pic>
        <p:nvPicPr>
          <p:cNvPr id="742" name="Google Shape;742;p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0988" y="1771650"/>
            <a:ext cx="6234113" cy="169426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43" name="Google Shape;743;p80"/>
          <p:cNvGrpSpPr/>
          <p:nvPr/>
        </p:nvGrpSpPr>
        <p:grpSpPr>
          <a:xfrm>
            <a:off x="5429250" y="114300"/>
            <a:ext cx="1314450" cy="1025129"/>
            <a:chOff x="4560" y="96"/>
            <a:chExt cx="1104" cy="861"/>
          </a:xfrm>
        </p:grpSpPr>
        <p:pic>
          <p:nvPicPr>
            <p:cNvPr id="744" name="Google Shape;744;p8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560" y="96"/>
              <a:ext cx="1034" cy="86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45" name="Google Shape;745;p80"/>
            <p:cNvSpPr txBox="1"/>
            <p:nvPr/>
          </p:nvSpPr>
          <p:spPr>
            <a:xfrm>
              <a:off x="4656" y="381"/>
              <a:ext cx="373" cy="20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WA</a:t>
              </a:r>
              <a:endParaRPr sz="1100"/>
            </a:p>
          </p:txBody>
        </p:sp>
        <p:sp>
          <p:nvSpPr>
            <p:cNvPr id="746" name="Google Shape;746;p80"/>
            <p:cNvSpPr txBox="1"/>
            <p:nvPr/>
          </p:nvSpPr>
          <p:spPr>
            <a:xfrm>
              <a:off x="4952" y="452"/>
              <a:ext cx="285" cy="20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SA</a:t>
              </a:r>
              <a:endParaRPr sz="1100"/>
            </a:p>
          </p:txBody>
        </p:sp>
        <p:sp>
          <p:nvSpPr>
            <p:cNvPr id="747" name="Google Shape;747;p80"/>
            <p:cNvSpPr txBox="1"/>
            <p:nvPr/>
          </p:nvSpPr>
          <p:spPr>
            <a:xfrm>
              <a:off x="4952" y="274"/>
              <a:ext cx="285" cy="20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NT</a:t>
              </a:r>
              <a:endParaRPr sz="1100"/>
            </a:p>
          </p:txBody>
        </p:sp>
        <p:sp>
          <p:nvSpPr>
            <p:cNvPr id="748" name="Google Shape;748;p80"/>
            <p:cNvSpPr txBox="1"/>
            <p:nvPr/>
          </p:nvSpPr>
          <p:spPr>
            <a:xfrm>
              <a:off x="5237" y="310"/>
              <a:ext cx="285" cy="20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Q</a:t>
              </a:r>
              <a:endParaRPr sz="1100"/>
            </a:p>
          </p:txBody>
        </p:sp>
        <p:sp>
          <p:nvSpPr>
            <p:cNvPr id="749" name="Google Shape;749;p80"/>
            <p:cNvSpPr txBox="1"/>
            <p:nvPr/>
          </p:nvSpPr>
          <p:spPr>
            <a:xfrm>
              <a:off x="5272" y="559"/>
              <a:ext cx="392" cy="17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NSW</a:t>
              </a:r>
              <a:endParaRPr sz="1100"/>
            </a:p>
          </p:txBody>
        </p:sp>
        <p:sp>
          <p:nvSpPr>
            <p:cNvPr id="750" name="Google Shape;750;p80"/>
            <p:cNvSpPr txBox="1"/>
            <p:nvPr/>
          </p:nvSpPr>
          <p:spPr>
            <a:xfrm>
              <a:off x="5272" y="701"/>
              <a:ext cx="392" cy="20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V</a:t>
              </a:r>
              <a:endParaRPr sz="1100"/>
            </a:p>
          </p:txBody>
        </p:sp>
      </p:grpSp>
      <p:sp>
        <p:nvSpPr>
          <p:cNvPr id="751" name="Google Shape;751;p80"/>
          <p:cNvSpPr/>
          <p:nvPr/>
        </p:nvSpPr>
        <p:spPr>
          <a:xfrm>
            <a:off x="3486150" y="3543300"/>
            <a:ext cx="1714500" cy="228600"/>
          </a:xfrm>
          <a:custGeom>
            <a:rect b="b" l="l" r="r" t="t"/>
            <a:pathLst>
              <a:path extrusionOk="0" h="192" w="1440">
                <a:moveTo>
                  <a:pt x="1440" y="0"/>
                </a:moveTo>
                <a:cubicBezTo>
                  <a:pt x="1176" y="96"/>
                  <a:pt x="912" y="192"/>
                  <a:pt x="672" y="192"/>
                </a:cubicBezTo>
                <a:cubicBezTo>
                  <a:pt x="432" y="192"/>
                  <a:pt x="216" y="96"/>
                  <a:pt x="0" y="0"/>
                </a:cubicBezTo>
              </a:path>
            </a:pathLst>
          </a:cu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2" name="Google Shape;752;p80"/>
          <p:cNvSpPr/>
          <p:nvPr/>
        </p:nvSpPr>
        <p:spPr>
          <a:xfrm>
            <a:off x="3486150" y="3543300"/>
            <a:ext cx="1714500" cy="228600"/>
          </a:xfrm>
          <a:custGeom>
            <a:rect b="b" l="l" r="r" t="t"/>
            <a:pathLst>
              <a:path extrusionOk="0" h="192" w="1440">
                <a:moveTo>
                  <a:pt x="1440" y="0"/>
                </a:moveTo>
                <a:cubicBezTo>
                  <a:pt x="1176" y="96"/>
                  <a:pt x="912" y="192"/>
                  <a:pt x="672" y="192"/>
                </a:cubicBezTo>
                <a:cubicBezTo>
                  <a:pt x="432" y="192"/>
                  <a:pt x="216" y="96"/>
                  <a:pt x="0" y="0"/>
                </a:cubicBezTo>
              </a:path>
            </a:pathLst>
          </a:cu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3" name="Google Shape;753;p80"/>
          <p:cNvSpPr/>
          <p:nvPr/>
        </p:nvSpPr>
        <p:spPr>
          <a:xfrm>
            <a:off x="3486150" y="3543300"/>
            <a:ext cx="914400" cy="114300"/>
          </a:xfrm>
          <a:custGeom>
            <a:rect b="b" l="l" r="r" t="t"/>
            <a:pathLst>
              <a:path extrusionOk="0" h="192" w="1440">
                <a:moveTo>
                  <a:pt x="1440" y="0"/>
                </a:moveTo>
                <a:cubicBezTo>
                  <a:pt x="1176" y="96"/>
                  <a:pt x="912" y="192"/>
                  <a:pt x="672" y="192"/>
                </a:cubicBezTo>
                <a:cubicBezTo>
                  <a:pt x="432" y="192"/>
                  <a:pt x="216" y="96"/>
                  <a:pt x="0" y="0"/>
                </a:cubicBezTo>
              </a:path>
            </a:pathLst>
          </a:cu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4" name="Google Shape;754;p80"/>
          <p:cNvSpPr/>
          <p:nvPr/>
        </p:nvSpPr>
        <p:spPr>
          <a:xfrm>
            <a:off x="1714500" y="3543300"/>
            <a:ext cx="3486150" cy="285750"/>
          </a:xfrm>
          <a:custGeom>
            <a:rect b="b" l="l" r="r" t="t"/>
            <a:pathLst>
              <a:path extrusionOk="0" h="192" w="1440">
                <a:moveTo>
                  <a:pt x="1440" y="0"/>
                </a:moveTo>
                <a:cubicBezTo>
                  <a:pt x="1176" y="96"/>
                  <a:pt x="912" y="192"/>
                  <a:pt x="672" y="192"/>
                </a:cubicBezTo>
                <a:cubicBezTo>
                  <a:pt x="432" y="192"/>
                  <a:pt x="216" y="96"/>
                  <a:pt x="0" y="0"/>
                </a:cubicBezTo>
              </a:path>
            </a:pathLst>
          </a:cu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5" name="Google Shape;755;p80"/>
          <p:cNvSpPr txBox="1"/>
          <p:nvPr/>
        </p:nvSpPr>
        <p:spPr>
          <a:xfrm>
            <a:off x="750095" y="3976687"/>
            <a:ext cx="5364880" cy="122341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9525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Char char="•"/>
            </a:pPr>
            <a:r>
              <a:rPr lang="en" sz="15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If X loses a value, neighbors of X need to be rechecked!</a:t>
            </a:r>
            <a:endParaRPr sz="1100"/>
          </a:p>
          <a:p>
            <a:pPr indent="-9525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Char char="•"/>
            </a:pPr>
            <a:r>
              <a:rPr lang="en" sz="15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Arc consistency detects failure earlier than forward checking</a:t>
            </a:r>
            <a:endParaRPr sz="1100"/>
          </a:p>
          <a:p>
            <a:pPr indent="-9525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Char char="•"/>
            </a:pPr>
            <a:r>
              <a:rPr lang="en" sz="15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What’s the downside of arc consistency?</a:t>
            </a:r>
            <a:endParaRPr sz="1100"/>
          </a:p>
          <a:p>
            <a:pPr indent="-9525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Char char="•"/>
            </a:pPr>
            <a:r>
              <a:rPr lang="en" sz="15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Can be run as a preprocessor or after each assignment 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t/>
            </a:r>
            <a:endParaRPr sz="150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p81"/>
          <p:cNvSpPr txBox="1"/>
          <p:nvPr>
            <p:ph type="title"/>
          </p:nvPr>
        </p:nvSpPr>
        <p:spPr>
          <a:xfrm>
            <a:off x="0" y="-19050"/>
            <a:ext cx="91440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Arc Consistency</a:t>
            </a:r>
            <a:endParaRPr/>
          </a:p>
        </p:txBody>
      </p:sp>
      <p:sp>
        <p:nvSpPr>
          <p:cNvPr id="761" name="Google Shape;761;p81"/>
          <p:cNvSpPr txBox="1"/>
          <p:nvPr>
            <p:ph idx="1" type="body"/>
          </p:nvPr>
        </p:nvSpPr>
        <p:spPr>
          <a:xfrm>
            <a:off x="342900" y="4286250"/>
            <a:ext cx="6172200" cy="62865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47650" lvl="0" marL="2540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500"/>
              <a:buChar char="▪"/>
            </a:pPr>
            <a:r>
              <a:rPr lang="en" sz="1500"/>
              <a:t>Runtime: O(n</a:t>
            </a:r>
            <a:r>
              <a:rPr baseline="30000" lang="en" sz="1500"/>
              <a:t>2</a:t>
            </a:r>
            <a:r>
              <a:rPr lang="en" sz="1500"/>
              <a:t>d</a:t>
            </a:r>
            <a:r>
              <a:rPr baseline="30000" lang="en" sz="1500"/>
              <a:t>3</a:t>
            </a:r>
            <a:r>
              <a:rPr lang="en" sz="1500"/>
              <a:t>), can be reduced to O(n</a:t>
            </a:r>
            <a:r>
              <a:rPr baseline="30000" lang="en" sz="1500"/>
              <a:t>2</a:t>
            </a:r>
            <a:r>
              <a:rPr lang="en" sz="1500"/>
              <a:t>d</a:t>
            </a:r>
            <a:r>
              <a:rPr baseline="30000" lang="en" sz="1500"/>
              <a:t>2</a:t>
            </a:r>
            <a:r>
              <a:rPr lang="en" sz="1500"/>
              <a:t>)</a:t>
            </a:r>
            <a:endParaRPr/>
          </a:p>
          <a:p>
            <a:pPr indent="-247650" lvl="0" marL="254000" rtl="0" algn="l">
              <a:lnSpc>
                <a:spcPct val="80000"/>
              </a:lnSpc>
              <a:spcBef>
                <a:spcPts val="300"/>
              </a:spcBef>
              <a:spcAft>
                <a:spcPts val="0"/>
              </a:spcAft>
              <a:buSzPts val="1500"/>
              <a:buChar char="▪"/>
            </a:pPr>
            <a:r>
              <a:rPr lang="en" sz="1500"/>
              <a:t>… but detecting all possible future problems is NP-hard – why?</a:t>
            </a:r>
            <a:endParaRPr/>
          </a:p>
        </p:txBody>
      </p:sp>
      <p:sp>
        <p:nvSpPr>
          <p:cNvPr id="762" name="Google Shape;762;p81"/>
          <p:cNvSpPr txBox="1"/>
          <p:nvPr>
            <p:ph idx="12" type="sldNum"/>
          </p:nvPr>
        </p:nvSpPr>
        <p:spPr>
          <a:xfrm>
            <a:off x="4914900" y="4683919"/>
            <a:ext cx="1600200" cy="35718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63" name="Google Shape;763;p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7250" y="1098949"/>
            <a:ext cx="5162550" cy="3073003"/>
          </a:xfrm>
          <a:prstGeom prst="rect">
            <a:avLst/>
          </a:prstGeom>
          <a:noFill/>
          <a:ln>
            <a:noFill/>
          </a:ln>
        </p:spPr>
      </p:pic>
      <p:sp>
        <p:nvSpPr>
          <p:cNvPr id="764" name="Google Shape;764;p81"/>
          <p:cNvSpPr txBox="1"/>
          <p:nvPr/>
        </p:nvSpPr>
        <p:spPr>
          <a:xfrm>
            <a:off x="4064794" y="4800601"/>
            <a:ext cx="2754597" cy="27699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[demo: arc consistency animation]</a:t>
            </a:r>
            <a:endParaRPr sz="110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p82"/>
          <p:cNvSpPr txBox="1"/>
          <p:nvPr>
            <p:ph type="title"/>
          </p:nvPr>
        </p:nvSpPr>
        <p:spPr>
          <a:xfrm>
            <a:off x="0" y="-19050"/>
            <a:ext cx="91440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Limitations of Arc Consistency</a:t>
            </a:r>
            <a:endParaRPr/>
          </a:p>
        </p:txBody>
      </p:sp>
      <p:sp>
        <p:nvSpPr>
          <p:cNvPr id="770" name="Google Shape;770;p82"/>
          <p:cNvSpPr txBox="1"/>
          <p:nvPr>
            <p:ph idx="1" type="body"/>
          </p:nvPr>
        </p:nvSpPr>
        <p:spPr>
          <a:xfrm>
            <a:off x="342900" y="1200150"/>
            <a:ext cx="3371850" cy="24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47650" lvl="0" marL="254000" rtl="0" algn="l">
              <a:spcBef>
                <a:spcPts val="0"/>
              </a:spcBef>
              <a:spcAft>
                <a:spcPts val="0"/>
              </a:spcAft>
              <a:buSzPts val="2100"/>
              <a:buChar char="▪"/>
            </a:pPr>
            <a:r>
              <a:rPr lang="en" sz="2100"/>
              <a:t>After running arc consistency:</a:t>
            </a:r>
            <a:endParaRPr/>
          </a:p>
          <a:p>
            <a:pPr indent="-215900" lvl="1" marL="558800" rtl="0" algn="l">
              <a:spcBef>
                <a:spcPts val="400"/>
              </a:spcBef>
              <a:spcAft>
                <a:spcPts val="0"/>
              </a:spcAft>
              <a:buSzPts val="1800"/>
              <a:buChar char="▪"/>
            </a:pPr>
            <a:r>
              <a:rPr lang="en" sz="1800"/>
              <a:t>Can have one solution left</a:t>
            </a:r>
            <a:endParaRPr/>
          </a:p>
          <a:p>
            <a:pPr indent="-215900" lvl="1" marL="558800" rtl="0" algn="l">
              <a:spcBef>
                <a:spcPts val="400"/>
              </a:spcBef>
              <a:spcAft>
                <a:spcPts val="0"/>
              </a:spcAft>
              <a:buSzPts val="1800"/>
              <a:buChar char="▪"/>
            </a:pPr>
            <a:r>
              <a:rPr lang="en" sz="1800"/>
              <a:t>Can have multiple solutions left</a:t>
            </a:r>
            <a:endParaRPr/>
          </a:p>
          <a:p>
            <a:pPr indent="-215900" lvl="1" marL="558800" rtl="0" algn="l">
              <a:spcBef>
                <a:spcPts val="400"/>
              </a:spcBef>
              <a:spcAft>
                <a:spcPts val="0"/>
              </a:spcAft>
              <a:buSzPts val="1800"/>
              <a:buChar char="▪"/>
            </a:pPr>
            <a:r>
              <a:rPr lang="en" sz="1800"/>
              <a:t>Can have no solutions left (and not know it)</a:t>
            </a:r>
            <a:endParaRPr/>
          </a:p>
        </p:txBody>
      </p:sp>
      <p:grpSp>
        <p:nvGrpSpPr>
          <p:cNvPr id="771" name="Google Shape;771;p82"/>
          <p:cNvGrpSpPr/>
          <p:nvPr/>
        </p:nvGrpSpPr>
        <p:grpSpPr>
          <a:xfrm>
            <a:off x="4057650" y="2057400"/>
            <a:ext cx="2343150" cy="1143000"/>
            <a:chOff x="5257800" y="2514600"/>
            <a:chExt cx="3124200" cy="1524000"/>
          </a:xfrm>
        </p:grpSpPr>
        <p:grpSp>
          <p:nvGrpSpPr>
            <p:cNvPr id="772" name="Google Shape;772;p82"/>
            <p:cNvGrpSpPr/>
            <p:nvPr/>
          </p:nvGrpSpPr>
          <p:grpSpPr>
            <a:xfrm>
              <a:off x="5257800" y="2514600"/>
              <a:ext cx="3124200" cy="1524000"/>
              <a:chOff x="3552" y="1056"/>
              <a:chExt cx="2016" cy="1056"/>
            </a:xfrm>
          </p:grpSpPr>
          <p:grpSp>
            <p:nvGrpSpPr>
              <p:cNvPr id="773" name="Google Shape;773;p82"/>
              <p:cNvGrpSpPr/>
              <p:nvPr/>
            </p:nvGrpSpPr>
            <p:grpSpPr>
              <a:xfrm>
                <a:off x="4176" y="1056"/>
                <a:ext cx="768" cy="384"/>
                <a:chOff x="2448" y="2736"/>
                <a:chExt cx="768" cy="384"/>
              </a:xfrm>
            </p:grpSpPr>
            <p:sp>
              <p:nvSpPr>
                <p:cNvPr id="774" name="Google Shape;774;p82"/>
                <p:cNvSpPr/>
                <p:nvPr/>
              </p:nvSpPr>
              <p:spPr>
                <a:xfrm>
                  <a:off x="2448" y="2736"/>
                  <a:ext cx="768" cy="384"/>
                </a:xfrm>
                <a:prstGeom prst="ellipse">
                  <a:avLst/>
                </a:prstGeom>
                <a:noFill/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75" name="Google Shape;775;p82"/>
                <p:cNvSpPr txBox="1"/>
                <p:nvPr/>
              </p:nvSpPr>
              <p:spPr>
                <a:xfrm>
                  <a:off x="2773" y="2800"/>
                  <a:ext cx="117" cy="25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35100" lIns="67500" spcFirstLastPara="1" rIns="67500" wrap="square" tIns="35100">
                  <a:sp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</p:txBody>
            </p:sp>
          </p:grpSp>
          <p:grpSp>
            <p:nvGrpSpPr>
              <p:cNvPr id="776" name="Google Shape;776;p82"/>
              <p:cNvGrpSpPr/>
              <p:nvPr/>
            </p:nvGrpSpPr>
            <p:grpSpPr>
              <a:xfrm>
                <a:off x="4800" y="1728"/>
                <a:ext cx="768" cy="384"/>
                <a:chOff x="3072" y="3408"/>
                <a:chExt cx="768" cy="384"/>
              </a:xfrm>
            </p:grpSpPr>
            <p:sp>
              <p:nvSpPr>
                <p:cNvPr id="777" name="Google Shape;777;p82"/>
                <p:cNvSpPr/>
                <p:nvPr/>
              </p:nvSpPr>
              <p:spPr>
                <a:xfrm>
                  <a:off x="3072" y="3408"/>
                  <a:ext cx="768" cy="384"/>
                </a:xfrm>
                <a:prstGeom prst="ellipse">
                  <a:avLst/>
                </a:prstGeom>
                <a:noFill/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78" name="Google Shape;778;p82"/>
                <p:cNvSpPr txBox="1"/>
                <p:nvPr/>
              </p:nvSpPr>
              <p:spPr>
                <a:xfrm>
                  <a:off x="3397" y="3472"/>
                  <a:ext cx="117" cy="25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35100" lIns="67500" spcFirstLastPara="1" rIns="67500" wrap="square" tIns="35100">
                  <a:sp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</p:txBody>
            </p:sp>
          </p:grpSp>
          <p:grpSp>
            <p:nvGrpSpPr>
              <p:cNvPr id="779" name="Google Shape;779;p82"/>
              <p:cNvGrpSpPr/>
              <p:nvPr/>
            </p:nvGrpSpPr>
            <p:grpSpPr>
              <a:xfrm>
                <a:off x="3552" y="1728"/>
                <a:ext cx="768" cy="384"/>
                <a:chOff x="1824" y="3408"/>
                <a:chExt cx="768" cy="384"/>
              </a:xfrm>
            </p:grpSpPr>
            <p:sp>
              <p:nvSpPr>
                <p:cNvPr id="780" name="Google Shape;780;p82"/>
                <p:cNvSpPr/>
                <p:nvPr/>
              </p:nvSpPr>
              <p:spPr>
                <a:xfrm>
                  <a:off x="1824" y="3408"/>
                  <a:ext cx="768" cy="384"/>
                </a:xfrm>
                <a:prstGeom prst="ellipse">
                  <a:avLst/>
                </a:prstGeom>
                <a:noFill/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81" name="Google Shape;781;p82"/>
                <p:cNvSpPr txBox="1"/>
                <p:nvPr/>
              </p:nvSpPr>
              <p:spPr>
                <a:xfrm>
                  <a:off x="2149" y="3472"/>
                  <a:ext cx="117" cy="25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35100" lIns="67500" spcFirstLastPara="1" rIns="67500" wrap="square" tIns="35100">
                  <a:sp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</p:txBody>
            </p:sp>
          </p:grpSp>
          <p:cxnSp>
            <p:nvCxnSpPr>
              <p:cNvPr id="782" name="Google Shape;782;p82"/>
              <p:cNvCxnSpPr/>
              <p:nvPr/>
            </p:nvCxnSpPr>
            <p:spPr>
              <a:xfrm flipH="1">
                <a:off x="3983" y="1440"/>
                <a:ext cx="578" cy="288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83" name="Google Shape;783;p82"/>
              <p:cNvCxnSpPr/>
              <p:nvPr/>
            </p:nvCxnSpPr>
            <p:spPr>
              <a:xfrm>
                <a:off x="4560" y="1440"/>
                <a:ext cx="528" cy="288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84" name="Google Shape;784;p82"/>
              <p:cNvCxnSpPr/>
              <p:nvPr/>
            </p:nvCxnSpPr>
            <p:spPr>
              <a:xfrm>
                <a:off x="4320" y="1920"/>
                <a:ext cx="480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sp>
          <p:nvSpPr>
            <p:cNvPr id="785" name="Google Shape;785;p82"/>
            <p:cNvSpPr/>
            <p:nvPr/>
          </p:nvSpPr>
          <p:spPr>
            <a:xfrm>
              <a:off x="5715000" y="3657600"/>
              <a:ext cx="228600" cy="228600"/>
            </a:xfrm>
            <a:prstGeom prst="rect">
              <a:avLst/>
            </a:prstGeom>
            <a:solidFill>
              <a:srgbClr val="33CC33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6" name="Google Shape;786;p82"/>
            <p:cNvSpPr/>
            <p:nvPr/>
          </p:nvSpPr>
          <p:spPr>
            <a:xfrm>
              <a:off x="6019800" y="3657600"/>
              <a:ext cx="228600" cy="228600"/>
            </a:xfrm>
            <a:prstGeom prst="rect">
              <a:avLst/>
            </a:prstGeom>
            <a:solidFill>
              <a:srgbClr val="3333FF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7" name="Google Shape;787;p82"/>
            <p:cNvSpPr/>
            <p:nvPr/>
          </p:nvSpPr>
          <p:spPr>
            <a:xfrm>
              <a:off x="7696200" y="3657600"/>
              <a:ext cx="228600" cy="228600"/>
            </a:xfrm>
            <a:prstGeom prst="rect">
              <a:avLst/>
            </a:prstGeom>
            <a:solidFill>
              <a:srgbClr val="33CC33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8" name="Google Shape;788;p82"/>
            <p:cNvSpPr/>
            <p:nvPr/>
          </p:nvSpPr>
          <p:spPr>
            <a:xfrm>
              <a:off x="6400800" y="2667000"/>
              <a:ext cx="838200" cy="228600"/>
            </a:xfrm>
            <a:prstGeom prst="rect">
              <a:avLst/>
            </a:prstGeom>
            <a:solidFill>
              <a:srgbClr val="FF3300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9" name="Google Shape;789;p82"/>
            <p:cNvSpPr/>
            <p:nvPr/>
          </p:nvSpPr>
          <p:spPr>
            <a:xfrm>
              <a:off x="8001000" y="3657600"/>
              <a:ext cx="228600" cy="228600"/>
            </a:xfrm>
            <a:prstGeom prst="rect">
              <a:avLst/>
            </a:prstGeom>
            <a:solidFill>
              <a:srgbClr val="3333FF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90" name="Google Shape;790;p82"/>
          <p:cNvGrpSpPr/>
          <p:nvPr/>
        </p:nvGrpSpPr>
        <p:grpSpPr>
          <a:xfrm>
            <a:off x="3964781" y="3771900"/>
            <a:ext cx="2243138" cy="1143000"/>
            <a:chOff x="5286829" y="5029200"/>
            <a:chExt cx="2989942" cy="1524000"/>
          </a:xfrm>
        </p:grpSpPr>
        <p:grpSp>
          <p:nvGrpSpPr>
            <p:cNvPr id="791" name="Google Shape;791;p82"/>
            <p:cNvGrpSpPr/>
            <p:nvPr/>
          </p:nvGrpSpPr>
          <p:grpSpPr>
            <a:xfrm>
              <a:off x="7086600" y="5029200"/>
              <a:ext cx="1190171" cy="554182"/>
              <a:chOff x="2448" y="2736"/>
              <a:chExt cx="768" cy="384"/>
            </a:xfrm>
          </p:grpSpPr>
          <p:sp>
            <p:nvSpPr>
              <p:cNvPr id="792" name="Google Shape;792;p82"/>
              <p:cNvSpPr/>
              <p:nvPr/>
            </p:nvSpPr>
            <p:spPr>
              <a:xfrm>
                <a:off x="2448" y="2736"/>
                <a:ext cx="768" cy="384"/>
              </a:xfrm>
              <a:prstGeom prst="ellipse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3" name="Google Shape;793;p82"/>
              <p:cNvSpPr txBox="1"/>
              <p:nvPr/>
            </p:nvSpPr>
            <p:spPr>
              <a:xfrm>
                <a:off x="2773" y="2800"/>
                <a:ext cx="117" cy="25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35100" lIns="67500" spcFirstLastPara="1" rIns="67500" wrap="square" tIns="3510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</p:grpSp>
        <p:grpSp>
          <p:nvGrpSpPr>
            <p:cNvPr id="794" name="Google Shape;794;p82"/>
            <p:cNvGrpSpPr/>
            <p:nvPr/>
          </p:nvGrpSpPr>
          <p:grpSpPr>
            <a:xfrm>
              <a:off x="7086600" y="5999018"/>
              <a:ext cx="1190171" cy="554182"/>
              <a:chOff x="3072" y="3408"/>
              <a:chExt cx="768" cy="384"/>
            </a:xfrm>
          </p:grpSpPr>
          <p:sp>
            <p:nvSpPr>
              <p:cNvPr id="795" name="Google Shape;795;p82"/>
              <p:cNvSpPr/>
              <p:nvPr/>
            </p:nvSpPr>
            <p:spPr>
              <a:xfrm>
                <a:off x="3072" y="3408"/>
                <a:ext cx="768" cy="384"/>
              </a:xfrm>
              <a:prstGeom prst="ellipse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6" name="Google Shape;796;p82"/>
              <p:cNvSpPr txBox="1"/>
              <p:nvPr/>
            </p:nvSpPr>
            <p:spPr>
              <a:xfrm>
                <a:off x="3397" y="3472"/>
                <a:ext cx="117" cy="25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35100" lIns="67500" spcFirstLastPara="1" rIns="67500" wrap="square" tIns="3510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</p:grpSp>
        <p:grpSp>
          <p:nvGrpSpPr>
            <p:cNvPr id="797" name="Google Shape;797;p82"/>
            <p:cNvGrpSpPr/>
            <p:nvPr/>
          </p:nvGrpSpPr>
          <p:grpSpPr>
            <a:xfrm>
              <a:off x="5286829" y="5999018"/>
              <a:ext cx="1190171" cy="554182"/>
              <a:chOff x="1824" y="3408"/>
              <a:chExt cx="768" cy="384"/>
            </a:xfrm>
          </p:grpSpPr>
          <p:sp>
            <p:nvSpPr>
              <p:cNvPr id="798" name="Google Shape;798;p82"/>
              <p:cNvSpPr/>
              <p:nvPr/>
            </p:nvSpPr>
            <p:spPr>
              <a:xfrm>
                <a:off x="1824" y="3408"/>
                <a:ext cx="768" cy="384"/>
              </a:xfrm>
              <a:prstGeom prst="ellipse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9" name="Google Shape;799;p82"/>
              <p:cNvSpPr txBox="1"/>
              <p:nvPr/>
            </p:nvSpPr>
            <p:spPr>
              <a:xfrm>
                <a:off x="2149" y="3472"/>
                <a:ext cx="117" cy="25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35100" lIns="67500" spcFirstLastPara="1" rIns="67500" wrap="square" tIns="3510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</p:grpSp>
        <p:sp>
          <p:nvSpPr>
            <p:cNvPr id="800" name="Google Shape;800;p82"/>
            <p:cNvSpPr/>
            <p:nvPr/>
          </p:nvSpPr>
          <p:spPr>
            <a:xfrm>
              <a:off x="5486400" y="6172200"/>
              <a:ext cx="228600" cy="228600"/>
            </a:xfrm>
            <a:prstGeom prst="rect">
              <a:avLst/>
            </a:prstGeom>
            <a:solidFill>
              <a:srgbClr val="FF3300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1" name="Google Shape;801;p82"/>
            <p:cNvSpPr/>
            <p:nvPr/>
          </p:nvSpPr>
          <p:spPr>
            <a:xfrm>
              <a:off x="7315200" y="6172200"/>
              <a:ext cx="228600" cy="228600"/>
            </a:xfrm>
            <a:prstGeom prst="rect">
              <a:avLst/>
            </a:prstGeom>
            <a:solidFill>
              <a:srgbClr val="FF3300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2" name="Google Shape;802;p82"/>
            <p:cNvSpPr/>
            <p:nvPr/>
          </p:nvSpPr>
          <p:spPr>
            <a:xfrm>
              <a:off x="7315200" y="5181600"/>
              <a:ext cx="228600" cy="228600"/>
            </a:xfrm>
            <a:prstGeom prst="rect">
              <a:avLst/>
            </a:prstGeom>
            <a:solidFill>
              <a:srgbClr val="FF3300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3" name="Google Shape;803;p82"/>
            <p:cNvSpPr/>
            <p:nvPr/>
          </p:nvSpPr>
          <p:spPr>
            <a:xfrm>
              <a:off x="7848600" y="5181600"/>
              <a:ext cx="228600" cy="228600"/>
            </a:xfrm>
            <a:prstGeom prst="rect">
              <a:avLst/>
            </a:prstGeom>
            <a:solidFill>
              <a:srgbClr val="3333FF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4" name="Google Shape;804;p82"/>
            <p:cNvSpPr/>
            <p:nvPr/>
          </p:nvSpPr>
          <p:spPr>
            <a:xfrm>
              <a:off x="6019800" y="6172200"/>
              <a:ext cx="228600" cy="228600"/>
            </a:xfrm>
            <a:prstGeom prst="rect">
              <a:avLst/>
            </a:prstGeom>
            <a:solidFill>
              <a:srgbClr val="3333FF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5" name="Google Shape;805;p82"/>
            <p:cNvSpPr/>
            <p:nvPr/>
          </p:nvSpPr>
          <p:spPr>
            <a:xfrm>
              <a:off x="7848600" y="6172200"/>
              <a:ext cx="228600" cy="228600"/>
            </a:xfrm>
            <a:prstGeom prst="rect">
              <a:avLst/>
            </a:prstGeom>
            <a:solidFill>
              <a:srgbClr val="3333FF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806" name="Google Shape;806;p82"/>
            <p:cNvGrpSpPr/>
            <p:nvPr/>
          </p:nvGrpSpPr>
          <p:grpSpPr>
            <a:xfrm>
              <a:off x="5286829" y="5029200"/>
              <a:ext cx="1190171" cy="554182"/>
              <a:chOff x="2448" y="2736"/>
              <a:chExt cx="768" cy="384"/>
            </a:xfrm>
          </p:grpSpPr>
          <p:sp>
            <p:nvSpPr>
              <p:cNvPr id="807" name="Google Shape;807;p82"/>
              <p:cNvSpPr/>
              <p:nvPr/>
            </p:nvSpPr>
            <p:spPr>
              <a:xfrm>
                <a:off x="2448" y="2736"/>
                <a:ext cx="768" cy="384"/>
              </a:xfrm>
              <a:prstGeom prst="ellipse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8" name="Google Shape;808;p82"/>
              <p:cNvSpPr txBox="1"/>
              <p:nvPr/>
            </p:nvSpPr>
            <p:spPr>
              <a:xfrm>
                <a:off x="2773" y="2800"/>
                <a:ext cx="117" cy="25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35100" lIns="67500" spcFirstLastPara="1" rIns="67500" wrap="square" tIns="3510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</p:grpSp>
        <p:sp>
          <p:nvSpPr>
            <p:cNvPr id="809" name="Google Shape;809;p82"/>
            <p:cNvSpPr/>
            <p:nvPr/>
          </p:nvSpPr>
          <p:spPr>
            <a:xfrm>
              <a:off x="5515429" y="5202382"/>
              <a:ext cx="762000" cy="228600"/>
            </a:xfrm>
            <a:prstGeom prst="rect">
              <a:avLst/>
            </a:prstGeom>
            <a:solidFill>
              <a:srgbClr val="33CC33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810" name="Google Shape;810;p82"/>
            <p:cNvCxnSpPr>
              <a:stCxn id="807" idx="6"/>
              <a:endCxn id="792" idx="2"/>
            </p:cNvCxnSpPr>
            <p:nvPr/>
          </p:nvCxnSpPr>
          <p:spPr>
            <a:xfrm>
              <a:off x="6477000" y="5306291"/>
              <a:ext cx="609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11" name="Google Shape;811;p82"/>
            <p:cNvCxnSpPr>
              <a:stCxn id="807" idx="4"/>
              <a:endCxn id="798" idx="0"/>
            </p:cNvCxnSpPr>
            <p:nvPr/>
          </p:nvCxnSpPr>
          <p:spPr>
            <a:xfrm>
              <a:off x="5881915" y="5583382"/>
              <a:ext cx="0" cy="4155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12" name="Google Shape;812;p82"/>
            <p:cNvCxnSpPr>
              <a:stCxn id="807" idx="5"/>
              <a:endCxn id="795" idx="1"/>
            </p:cNvCxnSpPr>
            <p:nvPr/>
          </p:nvCxnSpPr>
          <p:spPr>
            <a:xfrm>
              <a:off x="6302703" y="5502224"/>
              <a:ext cx="958200" cy="5781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13" name="Google Shape;813;p82"/>
            <p:cNvCxnSpPr>
              <a:stCxn id="792" idx="4"/>
              <a:endCxn id="795" idx="0"/>
            </p:cNvCxnSpPr>
            <p:nvPr/>
          </p:nvCxnSpPr>
          <p:spPr>
            <a:xfrm>
              <a:off x="7681686" y="5583382"/>
              <a:ext cx="0" cy="4155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14" name="Google Shape;814;p82"/>
            <p:cNvCxnSpPr>
              <a:stCxn id="795" idx="2"/>
              <a:endCxn id="798" idx="6"/>
            </p:cNvCxnSpPr>
            <p:nvPr/>
          </p:nvCxnSpPr>
          <p:spPr>
            <a:xfrm rot="10800000">
              <a:off x="6477000" y="6276109"/>
              <a:ext cx="609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15" name="Google Shape;815;p82"/>
            <p:cNvCxnSpPr>
              <a:stCxn id="798" idx="7"/>
              <a:endCxn id="792" idx="3"/>
            </p:cNvCxnSpPr>
            <p:nvPr/>
          </p:nvCxnSpPr>
          <p:spPr>
            <a:xfrm flipH="1" rot="10800000">
              <a:off x="6302703" y="5502076"/>
              <a:ext cx="958200" cy="5781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816" name="Google Shape;816;p82"/>
          <p:cNvGrpSpPr/>
          <p:nvPr/>
        </p:nvGrpSpPr>
        <p:grpSpPr>
          <a:xfrm>
            <a:off x="1771650" y="3829051"/>
            <a:ext cx="1618060" cy="960835"/>
            <a:chOff x="1366276" y="5105400"/>
            <a:chExt cx="2157008" cy="1281752"/>
          </a:xfrm>
        </p:grpSpPr>
        <p:sp>
          <p:nvSpPr>
            <p:cNvPr id="817" name="Google Shape;817;p82"/>
            <p:cNvSpPr/>
            <p:nvPr/>
          </p:nvSpPr>
          <p:spPr>
            <a:xfrm>
              <a:off x="1366276" y="5105400"/>
              <a:ext cx="2157008" cy="1281752"/>
            </a:xfrm>
            <a:custGeom>
              <a:rect b="b" l="l" r="r" t="t"/>
              <a:pathLst>
                <a:path extrusionOk="0" h="1491324" w="2509688">
                  <a:moveTo>
                    <a:pt x="1322333" y="3718"/>
                  </a:moveTo>
                  <a:cubicBezTo>
                    <a:pt x="1215426" y="5993"/>
                    <a:pt x="1058298" y="9131"/>
                    <a:pt x="926548" y="17366"/>
                  </a:cubicBezTo>
                  <a:cubicBezTo>
                    <a:pt x="887347" y="19816"/>
                    <a:pt x="877847" y="41716"/>
                    <a:pt x="844661" y="58309"/>
                  </a:cubicBezTo>
                  <a:cubicBezTo>
                    <a:pt x="831794" y="64743"/>
                    <a:pt x="817188" y="66906"/>
                    <a:pt x="803718" y="71957"/>
                  </a:cubicBezTo>
                  <a:cubicBezTo>
                    <a:pt x="780779" y="80559"/>
                    <a:pt x="757391" y="88297"/>
                    <a:pt x="735479" y="99253"/>
                  </a:cubicBezTo>
                  <a:cubicBezTo>
                    <a:pt x="690147" y="121919"/>
                    <a:pt x="692401" y="132995"/>
                    <a:pt x="653593" y="167491"/>
                  </a:cubicBezTo>
                  <a:cubicBezTo>
                    <a:pt x="627037" y="191096"/>
                    <a:pt x="597743" y="211553"/>
                    <a:pt x="571706" y="235730"/>
                  </a:cubicBezTo>
                  <a:cubicBezTo>
                    <a:pt x="533990" y="270752"/>
                    <a:pt x="485542" y="298877"/>
                    <a:pt x="462524" y="344912"/>
                  </a:cubicBezTo>
                  <a:cubicBezTo>
                    <a:pt x="453425" y="363109"/>
                    <a:pt x="442784" y="380613"/>
                    <a:pt x="435228" y="399503"/>
                  </a:cubicBezTo>
                  <a:cubicBezTo>
                    <a:pt x="424542" y="426217"/>
                    <a:pt x="417031" y="454094"/>
                    <a:pt x="407933" y="481390"/>
                  </a:cubicBezTo>
                  <a:cubicBezTo>
                    <a:pt x="403384" y="495038"/>
                    <a:pt x="397774" y="508377"/>
                    <a:pt x="394285" y="522333"/>
                  </a:cubicBezTo>
                  <a:cubicBezTo>
                    <a:pt x="389736" y="540530"/>
                    <a:pt x="386027" y="558958"/>
                    <a:pt x="380637" y="576924"/>
                  </a:cubicBezTo>
                  <a:cubicBezTo>
                    <a:pt x="372369" y="604483"/>
                    <a:pt x="360320" y="630898"/>
                    <a:pt x="353342" y="658811"/>
                  </a:cubicBezTo>
                  <a:cubicBezTo>
                    <a:pt x="352450" y="662378"/>
                    <a:pt x="333166" y="745445"/>
                    <a:pt x="326046" y="754345"/>
                  </a:cubicBezTo>
                  <a:cubicBezTo>
                    <a:pt x="299281" y="787801"/>
                    <a:pt x="233802" y="793644"/>
                    <a:pt x="203217" y="808936"/>
                  </a:cubicBezTo>
                  <a:lnTo>
                    <a:pt x="121330" y="849879"/>
                  </a:lnTo>
                  <a:cubicBezTo>
                    <a:pt x="0" y="971212"/>
                    <a:pt x="15377" y="935857"/>
                    <a:pt x="94034" y="1272960"/>
                  </a:cubicBezTo>
                  <a:cubicBezTo>
                    <a:pt x="100572" y="1300980"/>
                    <a:pt x="151981" y="1284296"/>
                    <a:pt x="175921" y="1300256"/>
                  </a:cubicBezTo>
                  <a:cubicBezTo>
                    <a:pt x="189569" y="1309354"/>
                    <a:pt x="202193" y="1320216"/>
                    <a:pt x="216864" y="1327551"/>
                  </a:cubicBezTo>
                  <a:cubicBezTo>
                    <a:pt x="238776" y="1338507"/>
                    <a:pt x="262164" y="1346245"/>
                    <a:pt x="285103" y="1354847"/>
                  </a:cubicBezTo>
                  <a:cubicBezTo>
                    <a:pt x="328425" y="1371093"/>
                    <a:pt x="357779" y="1377962"/>
                    <a:pt x="407933" y="1382142"/>
                  </a:cubicBezTo>
                  <a:cubicBezTo>
                    <a:pt x="657547" y="1402943"/>
                    <a:pt x="1094905" y="1405384"/>
                    <a:pt x="1281390" y="1409438"/>
                  </a:cubicBezTo>
                  <a:cubicBezTo>
                    <a:pt x="1312038" y="1419654"/>
                    <a:pt x="1366087" y="1436778"/>
                    <a:pt x="1390572" y="1450381"/>
                  </a:cubicBezTo>
                  <a:cubicBezTo>
                    <a:pt x="1410456" y="1461428"/>
                    <a:pt x="1426966" y="1477676"/>
                    <a:pt x="1445163" y="1491324"/>
                  </a:cubicBezTo>
                  <a:cubicBezTo>
                    <a:pt x="1640781" y="1486775"/>
                    <a:pt x="1836531" y="1486175"/>
                    <a:pt x="2032017" y="1477676"/>
                  </a:cubicBezTo>
                  <a:cubicBezTo>
                    <a:pt x="2046389" y="1477051"/>
                    <a:pt x="2059128" y="1467981"/>
                    <a:pt x="2072960" y="1464029"/>
                  </a:cubicBezTo>
                  <a:cubicBezTo>
                    <a:pt x="2129970" y="1447741"/>
                    <a:pt x="2145085" y="1447459"/>
                    <a:pt x="2209437" y="1436733"/>
                  </a:cubicBezTo>
                  <a:lnTo>
                    <a:pt x="2304972" y="1341199"/>
                  </a:lnTo>
                  <a:cubicBezTo>
                    <a:pt x="2323169" y="1323002"/>
                    <a:pt x="2344122" y="1307196"/>
                    <a:pt x="2359563" y="1286608"/>
                  </a:cubicBezTo>
                  <a:lnTo>
                    <a:pt x="2400506" y="1232017"/>
                  </a:lnTo>
                  <a:lnTo>
                    <a:pt x="2441449" y="1109187"/>
                  </a:lnTo>
                  <a:lnTo>
                    <a:pt x="2468745" y="1027300"/>
                  </a:lnTo>
                  <a:cubicBezTo>
                    <a:pt x="2489371" y="944796"/>
                    <a:pt x="2476462" y="990504"/>
                    <a:pt x="2509688" y="890823"/>
                  </a:cubicBezTo>
                  <a:cubicBezTo>
                    <a:pt x="2505139" y="781641"/>
                    <a:pt x="2507682" y="671931"/>
                    <a:pt x="2496040" y="563276"/>
                  </a:cubicBezTo>
                  <a:cubicBezTo>
                    <a:pt x="2493873" y="543047"/>
                    <a:pt x="2476759" y="527385"/>
                    <a:pt x="2468745" y="508685"/>
                  </a:cubicBezTo>
                  <a:cubicBezTo>
                    <a:pt x="2463078" y="495462"/>
                    <a:pt x="2460148" y="481212"/>
                    <a:pt x="2455097" y="467742"/>
                  </a:cubicBezTo>
                  <a:cubicBezTo>
                    <a:pt x="2446495" y="444803"/>
                    <a:pt x="2436404" y="422442"/>
                    <a:pt x="2427802" y="399503"/>
                  </a:cubicBezTo>
                  <a:cubicBezTo>
                    <a:pt x="2416744" y="370014"/>
                    <a:pt x="2407827" y="327933"/>
                    <a:pt x="2386858" y="303969"/>
                  </a:cubicBezTo>
                  <a:cubicBezTo>
                    <a:pt x="2367676" y="282047"/>
                    <a:pt x="2340391" y="268730"/>
                    <a:pt x="2318620" y="249378"/>
                  </a:cubicBezTo>
                  <a:cubicBezTo>
                    <a:pt x="2299386" y="232281"/>
                    <a:pt x="2284342" y="210587"/>
                    <a:pt x="2264028" y="194787"/>
                  </a:cubicBezTo>
                  <a:cubicBezTo>
                    <a:pt x="2215683" y="157185"/>
                    <a:pt x="2203476" y="156406"/>
                    <a:pt x="2154846" y="140196"/>
                  </a:cubicBezTo>
                  <a:cubicBezTo>
                    <a:pt x="2127551" y="121999"/>
                    <a:pt x="2104785" y="93562"/>
                    <a:pt x="2072960" y="85605"/>
                  </a:cubicBezTo>
                  <a:cubicBezTo>
                    <a:pt x="1929660" y="49779"/>
                    <a:pt x="2037033" y="73823"/>
                    <a:pt x="1745414" y="44662"/>
                  </a:cubicBezTo>
                  <a:lnTo>
                    <a:pt x="1622584" y="17366"/>
                  </a:lnTo>
                  <a:cubicBezTo>
                    <a:pt x="1604307" y="13148"/>
                    <a:pt x="1586731" y="4570"/>
                    <a:pt x="1567993" y="3718"/>
                  </a:cubicBezTo>
                  <a:cubicBezTo>
                    <a:pt x="1486191" y="0"/>
                    <a:pt x="1429240" y="1443"/>
                    <a:pt x="1322333" y="3718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254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8" name="Google Shape;818;p82"/>
            <p:cNvSpPr/>
            <p:nvPr/>
          </p:nvSpPr>
          <p:spPr>
            <a:xfrm>
              <a:off x="1899576" y="5334114"/>
              <a:ext cx="1301506" cy="762380"/>
            </a:xfrm>
            <a:custGeom>
              <a:rect b="b" l="l" r="r" t="t"/>
              <a:pathLst>
                <a:path extrusionOk="0" h="1491324" w="2509688">
                  <a:moveTo>
                    <a:pt x="1322333" y="3718"/>
                  </a:moveTo>
                  <a:cubicBezTo>
                    <a:pt x="1215426" y="5993"/>
                    <a:pt x="1058298" y="9131"/>
                    <a:pt x="926548" y="17366"/>
                  </a:cubicBezTo>
                  <a:cubicBezTo>
                    <a:pt x="887347" y="19816"/>
                    <a:pt x="877847" y="41716"/>
                    <a:pt x="844661" y="58309"/>
                  </a:cubicBezTo>
                  <a:cubicBezTo>
                    <a:pt x="831794" y="64743"/>
                    <a:pt x="817188" y="66906"/>
                    <a:pt x="803718" y="71957"/>
                  </a:cubicBezTo>
                  <a:cubicBezTo>
                    <a:pt x="780779" y="80559"/>
                    <a:pt x="757391" y="88297"/>
                    <a:pt x="735479" y="99253"/>
                  </a:cubicBezTo>
                  <a:cubicBezTo>
                    <a:pt x="690147" y="121919"/>
                    <a:pt x="692401" y="132995"/>
                    <a:pt x="653593" y="167491"/>
                  </a:cubicBezTo>
                  <a:cubicBezTo>
                    <a:pt x="627037" y="191096"/>
                    <a:pt x="597743" y="211553"/>
                    <a:pt x="571706" y="235730"/>
                  </a:cubicBezTo>
                  <a:cubicBezTo>
                    <a:pt x="533990" y="270752"/>
                    <a:pt x="485542" y="298877"/>
                    <a:pt x="462524" y="344912"/>
                  </a:cubicBezTo>
                  <a:cubicBezTo>
                    <a:pt x="453425" y="363109"/>
                    <a:pt x="442784" y="380613"/>
                    <a:pt x="435228" y="399503"/>
                  </a:cubicBezTo>
                  <a:cubicBezTo>
                    <a:pt x="424542" y="426217"/>
                    <a:pt x="417031" y="454094"/>
                    <a:pt x="407933" y="481390"/>
                  </a:cubicBezTo>
                  <a:cubicBezTo>
                    <a:pt x="403384" y="495038"/>
                    <a:pt x="397774" y="508377"/>
                    <a:pt x="394285" y="522333"/>
                  </a:cubicBezTo>
                  <a:cubicBezTo>
                    <a:pt x="389736" y="540530"/>
                    <a:pt x="386027" y="558958"/>
                    <a:pt x="380637" y="576924"/>
                  </a:cubicBezTo>
                  <a:cubicBezTo>
                    <a:pt x="372369" y="604483"/>
                    <a:pt x="360320" y="630898"/>
                    <a:pt x="353342" y="658811"/>
                  </a:cubicBezTo>
                  <a:cubicBezTo>
                    <a:pt x="352450" y="662378"/>
                    <a:pt x="333166" y="745445"/>
                    <a:pt x="326046" y="754345"/>
                  </a:cubicBezTo>
                  <a:cubicBezTo>
                    <a:pt x="299281" y="787801"/>
                    <a:pt x="233802" y="793644"/>
                    <a:pt x="203217" y="808936"/>
                  </a:cubicBezTo>
                  <a:lnTo>
                    <a:pt x="121330" y="849879"/>
                  </a:lnTo>
                  <a:cubicBezTo>
                    <a:pt x="0" y="971212"/>
                    <a:pt x="15377" y="935857"/>
                    <a:pt x="94034" y="1272960"/>
                  </a:cubicBezTo>
                  <a:cubicBezTo>
                    <a:pt x="100572" y="1300980"/>
                    <a:pt x="151981" y="1284296"/>
                    <a:pt x="175921" y="1300256"/>
                  </a:cubicBezTo>
                  <a:cubicBezTo>
                    <a:pt x="189569" y="1309354"/>
                    <a:pt x="202193" y="1320216"/>
                    <a:pt x="216864" y="1327551"/>
                  </a:cubicBezTo>
                  <a:cubicBezTo>
                    <a:pt x="238776" y="1338507"/>
                    <a:pt x="262164" y="1346245"/>
                    <a:pt x="285103" y="1354847"/>
                  </a:cubicBezTo>
                  <a:cubicBezTo>
                    <a:pt x="328425" y="1371093"/>
                    <a:pt x="357779" y="1377962"/>
                    <a:pt x="407933" y="1382142"/>
                  </a:cubicBezTo>
                  <a:cubicBezTo>
                    <a:pt x="657547" y="1402943"/>
                    <a:pt x="1094905" y="1405384"/>
                    <a:pt x="1281390" y="1409438"/>
                  </a:cubicBezTo>
                  <a:cubicBezTo>
                    <a:pt x="1312038" y="1419654"/>
                    <a:pt x="1366087" y="1436778"/>
                    <a:pt x="1390572" y="1450381"/>
                  </a:cubicBezTo>
                  <a:cubicBezTo>
                    <a:pt x="1410456" y="1461428"/>
                    <a:pt x="1426966" y="1477676"/>
                    <a:pt x="1445163" y="1491324"/>
                  </a:cubicBezTo>
                  <a:cubicBezTo>
                    <a:pt x="1640781" y="1486775"/>
                    <a:pt x="1836531" y="1486175"/>
                    <a:pt x="2032017" y="1477676"/>
                  </a:cubicBezTo>
                  <a:cubicBezTo>
                    <a:pt x="2046389" y="1477051"/>
                    <a:pt x="2059128" y="1467981"/>
                    <a:pt x="2072960" y="1464029"/>
                  </a:cubicBezTo>
                  <a:cubicBezTo>
                    <a:pt x="2129970" y="1447741"/>
                    <a:pt x="2145085" y="1447459"/>
                    <a:pt x="2209437" y="1436733"/>
                  </a:cubicBezTo>
                  <a:lnTo>
                    <a:pt x="2304972" y="1341199"/>
                  </a:lnTo>
                  <a:cubicBezTo>
                    <a:pt x="2323169" y="1323002"/>
                    <a:pt x="2344122" y="1307196"/>
                    <a:pt x="2359563" y="1286608"/>
                  </a:cubicBezTo>
                  <a:lnTo>
                    <a:pt x="2400506" y="1232017"/>
                  </a:lnTo>
                  <a:lnTo>
                    <a:pt x="2441449" y="1109187"/>
                  </a:lnTo>
                  <a:lnTo>
                    <a:pt x="2468745" y="1027300"/>
                  </a:lnTo>
                  <a:cubicBezTo>
                    <a:pt x="2489371" y="944796"/>
                    <a:pt x="2476462" y="990504"/>
                    <a:pt x="2509688" y="890823"/>
                  </a:cubicBezTo>
                  <a:cubicBezTo>
                    <a:pt x="2505139" y="781641"/>
                    <a:pt x="2507682" y="671931"/>
                    <a:pt x="2496040" y="563276"/>
                  </a:cubicBezTo>
                  <a:cubicBezTo>
                    <a:pt x="2493873" y="543047"/>
                    <a:pt x="2476759" y="527385"/>
                    <a:pt x="2468745" y="508685"/>
                  </a:cubicBezTo>
                  <a:cubicBezTo>
                    <a:pt x="2463078" y="495462"/>
                    <a:pt x="2460148" y="481212"/>
                    <a:pt x="2455097" y="467742"/>
                  </a:cubicBezTo>
                  <a:cubicBezTo>
                    <a:pt x="2446495" y="444803"/>
                    <a:pt x="2436404" y="422442"/>
                    <a:pt x="2427802" y="399503"/>
                  </a:cubicBezTo>
                  <a:cubicBezTo>
                    <a:pt x="2416744" y="370014"/>
                    <a:pt x="2407827" y="327933"/>
                    <a:pt x="2386858" y="303969"/>
                  </a:cubicBezTo>
                  <a:cubicBezTo>
                    <a:pt x="2367676" y="282047"/>
                    <a:pt x="2340391" y="268730"/>
                    <a:pt x="2318620" y="249378"/>
                  </a:cubicBezTo>
                  <a:cubicBezTo>
                    <a:pt x="2299386" y="232281"/>
                    <a:pt x="2284342" y="210587"/>
                    <a:pt x="2264028" y="194787"/>
                  </a:cubicBezTo>
                  <a:cubicBezTo>
                    <a:pt x="2215683" y="157185"/>
                    <a:pt x="2203476" y="156406"/>
                    <a:pt x="2154846" y="140196"/>
                  </a:cubicBezTo>
                  <a:cubicBezTo>
                    <a:pt x="2127551" y="121999"/>
                    <a:pt x="2104785" y="93562"/>
                    <a:pt x="2072960" y="85605"/>
                  </a:cubicBezTo>
                  <a:cubicBezTo>
                    <a:pt x="1929660" y="49779"/>
                    <a:pt x="2037033" y="73823"/>
                    <a:pt x="1745414" y="44662"/>
                  </a:cubicBezTo>
                  <a:lnTo>
                    <a:pt x="1622584" y="17366"/>
                  </a:lnTo>
                  <a:cubicBezTo>
                    <a:pt x="1604307" y="13148"/>
                    <a:pt x="1586731" y="4570"/>
                    <a:pt x="1567993" y="3718"/>
                  </a:cubicBezTo>
                  <a:cubicBezTo>
                    <a:pt x="1486191" y="0"/>
                    <a:pt x="1429240" y="1443"/>
                    <a:pt x="1322333" y="3718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254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819" name="Google Shape;819;p82"/>
            <p:cNvCxnSpPr>
              <a:stCxn id="818" idx="44"/>
              <a:endCxn id="818" idx="21"/>
            </p:cNvCxnSpPr>
            <p:nvPr/>
          </p:nvCxnSpPr>
          <p:spPr>
            <a:xfrm flipH="1">
              <a:off x="2563123" y="5335703"/>
              <a:ext cx="149100" cy="717900"/>
            </a:xfrm>
            <a:prstGeom prst="straightConnector1">
              <a:avLst/>
            </a:prstGeom>
            <a:noFill/>
            <a:ln cap="flat" cmpd="sng" w="28575">
              <a:solidFill>
                <a:srgbClr val="2E2E97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20" name="Google Shape;820;p82"/>
            <p:cNvCxnSpPr>
              <a:stCxn id="817" idx="32"/>
              <a:endCxn id="818" idx="32"/>
            </p:cNvCxnSpPr>
            <p:nvPr/>
          </p:nvCxnSpPr>
          <p:spPr>
            <a:xfrm rot="10800000">
              <a:off x="3201084" y="5789956"/>
              <a:ext cx="322200" cy="81000"/>
            </a:xfrm>
            <a:prstGeom prst="straightConnector1">
              <a:avLst/>
            </a:prstGeom>
            <a:noFill/>
            <a:ln cap="flat" cmpd="sng" w="28575">
              <a:solidFill>
                <a:srgbClr val="2E2E97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21" name="Google Shape;821;p82"/>
            <p:cNvCxnSpPr>
              <a:stCxn id="818" idx="15"/>
              <a:endCxn id="817" idx="10"/>
            </p:cNvCxnSpPr>
            <p:nvPr/>
          </p:nvCxnSpPr>
          <p:spPr>
            <a:xfrm rot="10800000">
              <a:off x="1705964" y="5555018"/>
              <a:ext cx="257100" cy="212700"/>
            </a:xfrm>
            <a:prstGeom prst="straightConnector1">
              <a:avLst/>
            </a:prstGeom>
            <a:noFill/>
            <a:ln cap="flat" cmpd="sng" w="28575">
              <a:solidFill>
                <a:srgbClr val="2E2E97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822" name="Google Shape;822;p82"/>
          <p:cNvGrpSpPr/>
          <p:nvPr/>
        </p:nvGrpSpPr>
        <p:grpSpPr>
          <a:xfrm>
            <a:off x="4629152" y="1210866"/>
            <a:ext cx="1137047" cy="675084"/>
            <a:chOff x="6096000" y="1447800"/>
            <a:chExt cx="2157008" cy="1281752"/>
          </a:xfrm>
        </p:grpSpPr>
        <p:sp>
          <p:nvSpPr>
            <p:cNvPr id="823" name="Google Shape;823;p82"/>
            <p:cNvSpPr/>
            <p:nvPr/>
          </p:nvSpPr>
          <p:spPr>
            <a:xfrm>
              <a:off x="6096000" y="1447800"/>
              <a:ext cx="2157008" cy="1281752"/>
            </a:xfrm>
            <a:custGeom>
              <a:rect b="b" l="l" r="r" t="t"/>
              <a:pathLst>
                <a:path extrusionOk="0" h="1491324" w="2509688">
                  <a:moveTo>
                    <a:pt x="1322333" y="3718"/>
                  </a:moveTo>
                  <a:cubicBezTo>
                    <a:pt x="1215426" y="5993"/>
                    <a:pt x="1058298" y="9131"/>
                    <a:pt x="926548" y="17366"/>
                  </a:cubicBezTo>
                  <a:cubicBezTo>
                    <a:pt x="887347" y="19816"/>
                    <a:pt x="877847" y="41716"/>
                    <a:pt x="844661" y="58309"/>
                  </a:cubicBezTo>
                  <a:cubicBezTo>
                    <a:pt x="831794" y="64743"/>
                    <a:pt x="817188" y="66906"/>
                    <a:pt x="803718" y="71957"/>
                  </a:cubicBezTo>
                  <a:cubicBezTo>
                    <a:pt x="780779" y="80559"/>
                    <a:pt x="757391" y="88297"/>
                    <a:pt x="735479" y="99253"/>
                  </a:cubicBezTo>
                  <a:cubicBezTo>
                    <a:pt x="690147" y="121919"/>
                    <a:pt x="692401" y="132995"/>
                    <a:pt x="653593" y="167491"/>
                  </a:cubicBezTo>
                  <a:cubicBezTo>
                    <a:pt x="627037" y="191096"/>
                    <a:pt x="597743" y="211553"/>
                    <a:pt x="571706" y="235730"/>
                  </a:cubicBezTo>
                  <a:cubicBezTo>
                    <a:pt x="533990" y="270752"/>
                    <a:pt x="485542" y="298877"/>
                    <a:pt x="462524" y="344912"/>
                  </a:cubicBezTo>
                  <a:cubicBezTo>
                    <a:pt x="453425" y="363109"/>
                    <a:pt x="442784" y="380613"/>
                    <a:pt x="435228" y="399503"/>
                  </a:cubicBezTo>
                  <a:cubicBezTo>
                    <a:pt x="424542" y="426217"/>
                    <a:pt x="417031" y="454094"/>
                    <a:pt x="407933" y="481390"/>
                  </a:cubicBezTo>
                  <a:cubicBezTo>
                    <a:pt x="403384" y="495038"/>
                    <a:pt x="397774" y="508377"/>
                    <a:pt x="394285" y="522333"/>
                  </a:cubicBezTo>
                  <a:cubicBezTo>
                    <a:pt x="389736" y="540530"/>
                    <a:pt x="386027" y="558958"/>
                    <a:pt x="380637" y="576924"/>
                  </a:cubicBezTo>
                  <a:cubicBezTo>
                    <a:pt x="372369" y="604483"/>
                    <a:pt x="360320" y="630898"/>
                    <a:pt x="353342" y="658811"/>
                  </a:cubicBezTo>
                  <a:cubicBezTo>
                    <a:pt x="352450" y="662378"/>
                    <a:pt x="333166" y="745445"/>
                    <a:pt x="326046" y="754345"/>
                  </a:cubicBezTo>
                  <a:cubicBezTo>
                    <a:pt x="299281" y="787801"/>
                    <a:pt x="233802" y="793644"/>
                    <a:pt x="203217" y="808936"/>
                  </a:cubicBezTo>
                  <a:lnTo>
                    <a:pt x="121330" y="849879"/>
                  </a:lnTo>
                  <a:cubicBezTo>
                    <a:pt x="0" y="971212"/>
                    <a:pt x="15377" y="935857"/>
                    <a:pt x="94034" y="1272960"/>
                  </a:cubicBezTo>
                  <a:cubicBezTo>
                    <a:pt x="100572" y="1300980"/>
                    <a:pt x="151981" y="1284296"/>
                    <a:pt x="175921" y="1300256"/>
                  </a:cubicBezTo>
                  <a:cubicBezTo>
                    <a:pt x="189569" y="1309354"/>
                    <a:pt x="202193" y="1320216"/>
                    <a:pt x="216864" y="1327551"/>
                  </a:cubicBezTo>
                  <a:cubicBezTo>
                    <a:pt x="238776" y="1338507"/>
                    <a:pt x="262164" y="1346245"/>
                    <a:pt x="285103" y="1354847"/>
                  </a:cubicBezTo>
                  <a:cubicBezTo>
                    <a:pt x="328425" y="1371093"/>
                    <a:pt x="357779" y="1377962"/>
                    <a:pt x="407933" y="1382142"/>
                  </a:cubicBezTo>
                  <a:cubicBezTo>
                    <a:pt x="657547" y="1402943"/>
                    <a:pt x="1094905" y="1405384"/>
                    <a:pt x="1281390" y="1409438"/>
                  </a:cubicBezTo>
                  <a:cubicBezTo>
                    <a:pt x="1312038" y="1419654"/>
                    <a:pt x="1366087" y="1436778"/>
                    <a:pt x="1390572" y="1450381"/>
                  </a:cubicBezTo>
                  <a:cubicBezTo>
                    <a:pt x="1410456" y="1461428"/>
                    <a:pt x="1426966" y="1477676"/>
                    <a:pt x="1445163" y="1491324"/>
                  </a:cubicBezTo>
                  <a:cubicBezTo>
                    <a:pt x="1640781" y="1486775"/>
                    <a:pt x="1836531" y="1486175"/>
                    <a:pt x="2032017" y="1477676"/>
                  </a:cubicBezTo>
                  <a:cubicBezTo>
                    <a:pt x="2046389" y="1477051"/>
                    <a:pt x="2059128" y="1467981"/>
                    <a:pt x="2072960" y="1464029"/>
                  </a:cubicBezTo>
                  <a:cubicBezTo>
                    <a:pt x="2129970" y="1447741"/>
                    <a:pt x="2145085" y="1447459"/>
                    <a:pt x="2209437" y="1436733"/>
                  </a:cubicBezTo>
                  <a:lnTo>
                    <a:pt x="2304972" y="1341199"/>
                  </a:lnTo>
                  <a:cubicBezTo>
                    <a:pt x="2323169" y="1323002"/>
                    <a:pt x="2344122" y="1307196"/>
                    <a:pt x="2359563" y="1286608"/>
                  </a:cubicBezTo>
                  <a:lnTo>
                    <a:pt x="2400506" y="1232017"/>
                  </a:lnTo>
                  <a:lnTo>
                    <a:pt x="2441449" y="1109187"/>
                  </a:lnTo>
                  <a:lnTo>
                    <a:pt x="2468745" y="1027300"/>
                  </a:lnTo>
                  <a:cubicBezTo>
                    <a:pt x="2489371" y="944796"/>
                    <a:pt x="2476462" y="990504"/>
                    <a:pt x="2509688" y="890823"/>
                  </a:cubicBezTo>
                  <a:cubicBezTo>
                    <a:pt x="2505139" y="781641"/>
                    <a:pt x="2507682" y="671931"/>
                    <a:pt x="2496040" y="563276"/>
                  </a:cubicBezTo>
                  <a:cubicBezTo>
                    <a:pt x="2493873" y="543047"/>
                    <a:pt x="2476759" y="527385"/>
                    <a:pt x="2468745" y="508685"/>
                  </a:cubicBezTo>
                  <a:cubicBezTo>
                    <a:pt x="2463078" y="495462"/>
                    <a:pt x="2460148" y="481212"/>
                    <a:pt x="2455097" y="467742"/>
                  </a:cubicBezTo>
                  <a:cubicBezTo>
                    <a:pt x="2446495" y="444803"/>
                    <a:pt x="2436404" y="422442"/>
                    <a:pt x="2427802" y="399503"/>
                  </a:cubicBezTo>
                  <a:cubicBezTo>
                    <a:pt x="2416744" y="370014"/>
                    <a:pt x="2407827" y="327933"/>
                    <a:pt x="2386858" y="303969"/>
                  </a:cubicBezTo>
                  <a:cubicBezTo>
                    <a:pt x="2367676" y="282047"/>
                    <a:pt x="2340391" y="268730"/>
                    <a:pt x="2318620" y="249378"/>
                  </a:cubicBezTo>
                  <a:cubicBezTo>
                    <a:pt x="2299386" y="232281"/>
                    <a:pt x="2284342" y="210587"/>
                    <a:pt x="2264028" y="194787"/>
                  </a:cubicBezTo>
                  <a:cubicBezTo>
                    <a:pt x="2215683" y="157185"/>
                    <a:pt x="2203476" y="156406"/>
                    <a:pt x="2154846" y="140196"/>
                  </a:cubicBezTo>
                  <a:cubicBezTo>
                    <a:pt x="2127551" y="121999"/>
                    <a:pt x="2104785" y="93562"/>
                    <a:pt x="2072960" y="85605"/>
                  </a:cubicBezTo>
                  <a:cubicBezTo>
                    <a:pt x="1929660" y="49779"/>
                    <a:pt x="2037033" y="73823"/>
                    <a:pt x="1745414" y="44662"/>
                  </a:cubicBezTo>
                  <a:lnTo>
                    <a:pt x="1622584" y="17366"/>
                  </a:lnTo>
                  <a:cubicBezTo>
                    <a:pt x="1604307" y="13148"/>
                    <a:pt x="1586731" y="4570"/>
                    <a:pt x="1567993" y="3718"/>
                  </a:cubicBezTo>
                  <a:cubicBezTo>
                    <a:pt x="1486191" y="0"/>
                    <a:pt x="1429240" y="1443"/>
                    <a:pt x="1322333" y="3718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254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4" name="Google Shape;824;p82"/>
            <p:cNvSpPr/>
            <p:nvPr/>
          </p:nvSpPr>
          <p:spPr>
            <a:xfrm>
              <a:off x="6629041" y="1676119"/>
              <a:ext cx="1300980" cy="761818"/>
            </a:xfrm>
            <a:custGeom>
              <a:rect b="b" l="l" r="r" t="t"/>
              <a:pathLst>
                <a:path extrusionOk="0" h="1491324" w="2509688">
                  <a:moveTo>
                    <a:pt x="1322333" y="3718"/>
                  </a:moveTo>
                  <a:cubicBezTo>
                    <a:pt x="1215426" y="5993"/>
                    <a:pt x="1058298" y="9131"/>
                    <a:pt x="926548" y="17366"/>
                  </a:cubicBezTo>
                  <a:cubicBezTo>
                    <a:pt x="887347" y="19816"/>
                    <a:pt x="877847" y="41716"/>
                    <a:pt x="844661" y="58309"/>
                  </a:cubicBezTo>
                  <a:cubicBezTo>
                    <a:pt x="831794" y="64743"/>
                    <a:pt x="817188" y="66906"/>
                    <a:pt x="803718" y="71957"/>
                  </a:cubicBezTo>
                  <a:cubicBezTo>
                    <a:pt x="780779" y="80559"/>
                    <a:pt x="757391" y="88297"/>
                    <a:pt x="735479" y="99253"/>
                  </a:cubicBezTo>
                  <a:cubicBezTo>
                    <a:pt x="690147" y="121919"/>
                    <a:pt x="692401" y="132995"/>
                    <a:pt x="653593" y="167491"/>
                  </a:cubicBezTo>
                  <a:cubicBezTo>
                    <a:pt x="627037" y="191096"/>
                    <a:pt x="597743" y="211553"/>
                    <a:pt x="571706" y="235730"/>
                  </a:cubicBezTo>
                  <a:cubicBezTo>
                    <a:pt x="533990" y="270752"/>
                    <a:pt x="485542" y="298877"/>
                    <a:pt x="462524" y="344912"/>
                  </a:cubicBezTo>
                  <a:cubicBezTo>
                    <a:pt x="453425" y="363109"/>
                    <a:pt x="442784" y="380613"/>
                    <a:pt x="435228" y="399503"/>
                  </a:cubicBezTo>
                  <a:cubicBezTo>
                    <a:pt x="424542" y="426217"/>
                    <a:pt x="417031" y="454094"/>
                    <a:pt x="407933" y="481390"/>
                  </a:cubicBezTo>
                  <a:cubicBezTo>
                    <a:pt x="403384" y="495038"/>
                    <a:pt x="397774" y="508377"/>
                    <a:pt x="394285" y="522333"/>
                  </a:cubicBezTo>
                  <a:cubicBezTo>
                    <a:pt x="389736" y="540530"/>
                    <a:pt x="386027" y="558958"/>
                    <a:pt x="380637" y="576924"/>
                  </a:cubicBezTo>
                  <a:cubicBezTo>
                    <a:pt x="372369" y="604483"/>
                    <a:pt x="360320" y="630898"/>
                    <a:pt x="353342" y="658811"/>
                  </a:cubicBezTo>
                  <a:cubicBezTo>
                    <a:pt x="352450" y="662378"/>
                    <a:pt x="333166" y="745445"/>
                    <a:pt x="326046" y="754345"/>
                  </a:cubicBezTo>
                  <a:cubicBezTo>
                    <a:pt x="299281" y="787801"/>
                    <a:pt x="233802" y="793644"/>
                    <a:pt x="203217" y="808936"/>
                  </a:cubicBezTo>
                  <a:lnTo>
                    <a:pt x="121330" y="849879"/>
                  </a:lnTo>
                  <a:cubicBezTo>
                    <a:pt x="0" y="971212"/>
                    <a:pt x="15377" y="935857"/>
                    <a:pt x="94034" y="1272960"/>
                  </a:cubicBezTo>
                  <a:cubicBezTo>
                    <a:pt x="100572" y="1300980"/>
                    <a:pt x="151981" y="1284296"/>
                    <a:pt x="175921" y="1300256"/>
                  </a:cubicBezTo>
                  <a:cubicBezTo>
                    <a:pt x="189569" y="1309354"/>
                    <a:pt x="202193" y="1320216"/>
                    <a:pt x="216864" y="1327551"/>
                  </a:cubicBezTo>
                  <a:cubicBezTo>
                    <a:pt x="238776" y="1338507"/>
                    <a:pt x="262164" y="1346245"/>
                    <a:pt x="285103" y="1354847"/>
                  </a:cubicBezTo>
                  <a:cubicBezTo>
                    <a:pt x="328425" y="1371093"/>
                    <a:pt x="357779" y="1377962"/>
                    <a:pt x="407933" y="1382142"/>
                  </a:cubicBezTo>
                  <a:cubicBezTo>
                    <a:pt x="657547" y="1402943"/>
                    <a:pt x="1094905" y="1405384"/>
                    <a:pt x="1281390" y="1409438"/>
                  </a:cubicBezTo>
                  <a:cubicBezTo>
                    <a:pt x="1312038" y="1419654"/>
                    <a:pt x="1366087" y="1436778"/>
                    <a:pt x="1390572" y="1450381"/>
                  </a:cubicBezTo>
                  <a:cubicBezTo>
                    <a:pt x="1410456" y="1461428"/>
                    <a:pt x="1426966" y="1477676"/>
                    <a:pt x="1445163" y="1491324"/>
                  </a:cubicBezTo>
                  <a:cubicBezTo>
                    <a:pt x="1640781" y="1486775"/>
                    <a:pt x="1836531" y="1486175"/>
                    <a:pt x="2032017" y="1477676"/>
                  </a:cubicBezTo>
                  <a:cubicBezTo>
                    <a:pt x="2046389" y="1477051"/>
                    <a:pt x="2059128" y="1467981"/>
                    <a:pt x="2072960" y="1464029"/>
                  </a:cubicBezTo>
                  <a:cubicBezTo>
                    <a:pt x="2129970" y="1447741"/>
                    <a:pt x="2145085" y="1447459"/>
                    <a:pt x="2209437" y="1436733"/>
                  </a:cubicBezTo>
                  <a:lnTo>
                    <a:pt x="2304972" y="1341199"/>
                  </a:lnTo>
                  <a:cubicBezTo>
                    <a:pt x="2323169" y="1323002"/>
                    <a:pt x="2344122" y="1307196"/>
                    <a:pt x="2359563" y="1286608"/>
                  </a:cubicBezTo>
                  <a:lnTo>
                    <a:pt x="2400506" y="1232017"/>
                  </a:lnTo>
                  <a:lnTo>
                    <a:pt x="2441449" y="1109187"/>
                  </a:lnTo>
                  <a:lnTo>
                    <a:pt x="2468745" y="1027300"/>
                  </a:lnTo>
                  <a:cubicBezTo>
                    <a:pt x="2489371" y="944796"/>
                    <a:pt x="2476462" y="990504"/>
                    <a:pt x="2509688" y="890823"/>
                  </a:cubicBezTo>
                  <a:cubicBezTo>
                    <a:pt x="2505139" y="781641"/>
                    <a:pt x="2507682" y="671931"/>
                    <a:pt x="2496040" y="563276"/>
                  </a:cubicBezTo>
                  <a:cubicBezTo>
                    <a:pt x="2493873" y="543047"/>
                    <a:pt x="2476759" y="527385"/>
                    <a:pt x="2468745" y="508685"/>
                  </a:cubicBezTo>
                  <a:cubicBezTo>
                    <a:pt x="2463078" y="495462"/>
                    <a:pt x="2460148" y="481212"/>
                    <a:pt x="2455097" y="467742"/>
                  </a:cubicBezTo>
                  <a:cubicBezTo>
                    <a:pt x="2446495" y="444803"/>
                    <a:pt x="2436404" y="422442"/>
                    <a:pt x="2427802" y="399503"/>
                  </a:cubicBezTo>
                  <a:cubicBezTo>
                    <a:pt x="2416744" y="370014"/>
                    <a:pt x="2407827" y="327933"/>
                    <a:pt x="2386858" y="303969"/>
                  </a:cubicBezTo>
                  <a:cubicBezTo>
                    <a:pt x="2367676" y="282047"/>
                    <a:pt x="2340391" y="268730"/>
                    <a:pt x="2318620" y="249378"/>
                  </a:cubicBezTo>
                  <a:cubicBezTo>
                    <a:pt x="2299386" y="232281"/>
                    <a:pt x="2284342" y="210587"/>
                    <a:pt x="2264028" y="194787"/>
                  </a:cubicBezTo>
                  <a:cubicBezTo>
                    <a:pt x="2215683" y="157185"/>
                    <a:pt x="2203476" y="156406"/>
                    <a:pt x="2154846" y="140196"/>
                  </a:cubicBezTo>
                  <a:cubicBezTo>
                    <a:pt x="2127551" y="121999"/>
                    <a:pt x="2104785" y="93562"/>
                    <a:pt x="2072960" y="85605"/>
                  </a:cubicBezTo>
                  <a:cubicBezTo>
                    <a:pt x="1929660" y="49779"/>
                    <a:pt x="2037033" y="73823"/>
                    <a:pt x="1745414" y="44662"/>
                  </a:cubicBezTo>
                  <a:lnTo>
                    <a:pt x="1622584" y="17366"/>
                  </a:lnTo>
                  <a:cubicBezTo>
                    <a:pt x="1604307" y="13148"/>
                    <a:pt x="1586731" y="4570"/>
                    <a:pt x="1567993" y="3718"/>
                  </a:cubicBezTo>
                  <a:cubicBezTo>
                    <a:pt x="1486191" y="0"/>
                    <a:pt x="1429240" y="1443"/>
                    <a:pt x="1322333" y="3718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254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825" name="Google Shape;825;p82"/>
            <p:cNvCxnSpPr>
              <a:stCxn id="823" idx="32"/>
              <a:endCxn id="824" idx="32"/>
            </p:cNvCxnSpPr>
            <p:nvPr/>
          </p:nvCxnSpPr>
          <p:spPr>
            <a:xfrm rot="10800000">
              <a:off x="7929908" y="2130438"/>
              <a:ext cx="323100" cy="83700"/>
            </a:xfrm>
            <a:prstGeom prst="straightConnector1">
              <a:avLst/>
            </a:prstGeom>
            <a:noFill/>
            <a:ln cap="flat" cmpd="sng" w="28575">
              <a:solidFill>
                <a:srgbClr val="2E2E97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26" name="Google Shape;826;p82"/>
            <p:cNvCxnSpPr>
              <a:stCxn id="824" idx="15"/>
              <a:endCxn id="823" idx="10"/>
            </p:cNvCxnSpPr>
            <p:nvPr/>
          </p:nvCxnSpPr>
          <p:spPr>
            <a:xfrm rot="10800000">
              <a:off x="6434883" y="1897751"/>
              <a:ext cx="257400" cy="212400"/>
            </a:xfrm>
            <a:prstGeom prst="straightConnector1">
              <a:avLst/>
            </a:prstGeom>
            <a:noFill/>
            <a:ln cap="flat" cmpd="sng" w="28575">
              <a:solidFill>
                <a:srgbClr val="2E2E97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0"/>
          <p:cNvSpPr txBox="1"/>
          <p:nvPr>
            <p:ph type="title"/>
          </p:nvPr>
        </p:nvSpPr>
        <p:spPr>
          <a:xfrm>
            <a:off x="0" y="-19050"/>
            <a:ext cx="91440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Constraint Satisfaction Problems</a:t>
            </a:r>
            <a:endParaRPr/>
          </a:p>
        </p:txBody>
      </p:sp>
      <p:sp>
        <p:nvSpPr>
          <p:cNvPr id="169" name="Google Shape;169;p30"/>
          <p:cNvSpPr txBox="1"/>
          <p:nvPr>
            <p:ph idx="1" type="body"/>
          </p:nvPr>
        </p:nvSpPr>
        <p:spPr>
          <a:xfrm>
            <a:off x="342900" y="1200150"/>
            <a:ext cx="45720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47650" lvl="0" marL="2540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500"/>
              <a:buChar char="▪"/>
            </a:pPr>
            <a:r>
              <a:rPr lang="en" sz="1500"/>
              <a:t>Standard search problems:</a:t>
            </a:r>
            <a:endParaRPr/>
          </a:p>
          <a:p>
            <a:pPr indent="-215900" lvl="1" marL="558800" rtl="0" algn="l">
              <a:lnSpc>
                <a:spcPct val="80000"/>
              </a:lnSpc>
              <a:spcBef>
                <a:spcPts val="300"/>
              </a:spcBef>
              <a:spcAft>
                <a:spcPts val="0"/>
              </a:spcAft>
              <a:buSzPts val="1400"/>
              <a:buChar char="▪"/>
            </a:pPr>
            <a:r>
              <a:rPr lang="en" sz="1400"/>
              <a:t>State is a “black box”: arbitrary data structure</a:t>
            </a:r>
            <a:endParaRPr/>
          </a:p>
          <a:p>
            <a:pPr indent="-215900" lvl="1" marL="558800" rtl="0" algn="l">
              <a:lnSpc>
                <a:spcPct val="80000"/>
              </a:lnSpc>
              <a:spcBef>
                <a:spcPts val="300"/>
              </a:spcBef>
              <a:spcAft>
                <a:spcPts val="0"/>
              </a:spcAft>
              <a:buSzPts val="1400"/>
              <a:buChar char="▪"/>
            </a:pPr>
            <a:r>
              <a:rPr lang="en" sz="1400"/>
              <a:t>Goal test can be any function over states</a:t>
            </a:r>
            <a:endParaRPr/>
          </a:p>
          <a:p>
            <a:pPr indent="-215900" lvl="1" marL="558800" rtl="0" algn="l">
              <a:lnSpc>
                <a:spcPct val="80000"/>
              </a:lnSpc>
              <a:spcBef>
                <a:spcPts val="300"/>
              </a:spcBef>
              <a:spcAft>
                <a:spcPts val="0"/>
              </a:spcAft>
              <a:buSzPts val="1400"/>
              <a:buChar char="▪"/>
            </a:pPr>
            <a:r>
              <a:rPr lang="en" sz="1400"/>
              <a:t>Successor function can also be anything</a:t>
            </a:r>
            <a:endParaRPr/>
          </a:p>
          <a:p>
            <a:pPr indent="-127000" lvl="1" marL="558800" rtl="0" algn="l">
              <a:lnSpc>
                <a:spcPct val="8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  <a:p>
            <a:pPr indent="-247650" lvl="0" marL="254000" rtl="0" algn="l">
              <a:lnSpc>
                <a:spcPct val="80000"/>
              </a:lnSpc>
              <a:spcBef>
                <a:spcPts val="300"/>
              </a:spcBef>
              <a:spcAft>
                <a:spcPts val="0"/>
              </a:spcAft>
              <a:buSzPts val="1500"/>
              <a:buChar char="▪"/>
            </a:pPr>
            <a:r>
              <a:rPr lang="en" sz="1500"/>
              <a:t>Constraint satisfaction problems (CSPs):</a:t>
            </a:r>
            <a:endParaRPr/>
          </a:p>
          <a:p>
            <a:pPr indent="-215900" lvl="1" marL="558800" rtl="0" algn="l">
              <a:lnSpc>
                <a:spcPct val="80000"/>
              </a:lnSpc>
              <a:spcBef>
                <a:spcPts val="300"/>
              </a:spcBef>
              <a:spcAft>
                <a:spcPts val="0"/>
              </a:spcAft>
              <a:buSzPts val="1400"/>
              <a:buChar char="▪"/>
            </a:pPr>
            <a:r>
              <a:rPr lang="en" sz="1400"/>
              <a:t>A special subset of search problems</a:t>
            </a:r>
            <a:endParaRPr/>
          </a:p>
          <a:p>
            <a:pPr indent="-215900" lvl="1" marL="558800" rtl="0" algn="l">
              <a:lnSpc>
                <a:spcPct val="80000"/>
              </a:lnSpc>
              <a:spcBef>
                <a:spcPts val="300"/>
              </a:spcBef>
              <a:spcAft>
                <a:spcPts val="0"/>
              </a:spcAft>
              <a:buSzPts val="1400"/>
              <a:buChar char="▪"/>
            </a:pPr>
            <a:r>
              <a:rPr lang="en" sz="1400"/>
              <a:t>State is defined by </a:t>
            </a:r>
            <a:r>
              <a:rPr lang="en" sz="1400">
                <a:solidFill>
                  <a:srgbClr val="CC0000"/>
                </a:solidFill>
              </a:rPr>
              <a:t>variables </a:t>
            </a:r>
            <a:r>
              <a:rPr b="1" i="1" lang="en" sz="1500">
                <a:solidFill>
                  <a:srgbClr val="CC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b="1" baseline="-25000" i="1" lang="en" sz="1500">
                <a:solidFill>
                  <a:srgbClr val="CC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lang="en" sz="1400"/>
              <a:t>  with values from a </a:t>
            </a:r>
            <a:r>
              <a:rPr lang="en" sz="1400">
                <a:solidFill>
                  <a:srgbClr val="CC0000"/>
                </a:solidFill>
              </a:rPr>
              <a:t>domain </a:t>
            </a:r>
            <a:r>
              <a:rPr b="1" i="1" lang="en" sz="1500">
                <a:solidFill>
                  <a:srgbClr val="CC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 </a:t>
            </a:r>
            <a:r>
              <a:rPr lang="en" sz="1400"/>
              <a:t>(sometimes </a:t>
            </a:r>
            <a:r>
              <a:rPr b="1" i="1" lang="en" sz="1500">
                <a:latin typeface="Times New Roman"/>
                <a:ea typeface="Times New Roman"/>
                <a:cs typeface="Times New Roman"/>
                <a:sym typeface="Times New Roman"/>
              </a:rPr>
              <a:t>D</a:t>
            </a:r>
            <a:r>
              <a:rPr lang="en" sz="1400"/>
              <a:t> depends on </a:t>
            </a:r>
            <a:r>
              <a:rPr b="1" i="1" lang="en" sz="1500"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lang="en" sz="1400"/>
              <a:t>)</a:t>
            </a:r>
            <a:endParaRPr baseline="-25000" i="1" sz="1400">
              <a:solidFill>
                <a:srgbClr val="CC0000"/>
              </a:solidFill>
            </a:endParaRPr>
          </a:p>
          <a:p>
            <a:pPr indent="-215900" lvl="1" marL="558800" rtl="0" algn="l">
              <a:lnSpc>
                <a:spcPct val="80000"/>
              </a:lnSpc>
              <a:spcBef>
                <a:spcPts val="300"/>
              </a:spcBef>
              <a:spcAft>
                <a:spcPts val="0"/>
              </a:spcAft>
              <a:buSzPts val="1400"/>
              <a:buChar char="▪"/>
            </a:pPr>
            <a:r>
              <a:rPr lang="en" sz="1400"/>
              <a:t>Goal test is a </a:t>
            </a:r>
            <a:r>
              <a:rPr lang="en" sz="1400">
                <a:solidFill>
                  <a:srgbClr val="CC0000"/>
                </a:solidFill>
              </a:rPr>
              <a:t>set of constraints </a:t>
            </a:r>
            <a:r>
              <a:rPr lang="en" sz="1400"/>
              <a:t>specifying allowable combinations of values for subsets of variables</a:t>
            </a:r>
            <a:endParaRPr/>
          </a:p>
          <a:p>
            <a:pPr indent="-152400" lvl="0" marL="254000" rtl="0" algn="l">
              <a:lnSpc>
                <a:spcPct val="80000"/>
              </a:lnSpc>
              <a:spcBef>
                <a:spcPts val="300"/>
              </a:spcBef>
              <a:spcAft>
                <a:spcPts val="0"/>
              </a:spcAft>
              <a:buSzPts val="1500"/>
              <a:buNone/>
            </a:pPr>
            <a:r>
              <a:t/>
            </a:r>
            <a:endParaRPr sz="1500"/>
          </a:p>
          <a:p>
            <a:pPr indent="-247650" lvl="0" marL="254000" rtl="0" algn="l">
              <a:lnSpc>
                <a:spcPct val="80000"/>
              </a:lnSpc>
              <a:spcBef>
                <a:spcPts val="300"/>
              </a:spcBef>
              <a:spcAft>
                <a:spcPts val="0"/>
              </a:spcAft>
              <a:buSzPts val="1500"/>
              <a:buChar char="▪"/>
            </a:pPr>
            <a:r>
              <a:rPr lang="en" sz="1500"/>
              <a:t>Simple example of a </a:t>
            </a:r>
            <a:r>
              <a:rPr i="1" lang="en" sz="1500"/>
              <a:t>formal representation language</a:t>
            </a:r>
            <a:endParaRPr/>
          </a:p>
          <a:p>
            <a:pPr indent="-152400" lvl="0" marL="254000" rtl="0" algn="l">
              <a:lnSpc>
                <a:spcPct val="80000"/>
              </a:lnSpc>
              <a:spcBef>
                <a:spcPts val="300"/>
              </a:spcBef>
              <a:spcAft>
                <a:spcPts val="0"/>
              </a:spcAft>
              <a:buSzPts val="1500"/>
              <a:buNone/>
            </a:pPr>
            <a:r>
              <a:t/>
            </a:r>
            <a:endParaRPr i="1" sz="1500"/>
          </a:p>
          <a:p>
            <a:pPr indent="-247650" lvl="0" marL="254000" rtl="0" algn="l">
              <a:lnSpc>
                <a:spcPct val="80000"/>
              </a:lnSpc>
              <a:spcBef>
                <a:spcPts val="300"/>
              </a:spcBef>
              <a:spcAft>
                <a:spcPts val="0"/>
              </a:spcAft>
              <a:buSzPts val="1500"/>
              <a:buChar char="▪"/>
            </a:pPr>
            <a:r>
              <a:rPr lang="en" sz="1500"/>
              <a:t>Allows useful general-purpose algorithms with more power than standard search algorithms</a:t>
            </a:r>
            <a:endParaRPr/>
          </a:p>
          <a:p>
            <a:pPr indent="-152400" lvl="0" marL="254000" rtl="0" algn="l">
              <a:lnSpc>
                <a:spcPct val="80000"/>
              </a:lnSpc>
              <a:spcBef>
                <a:spcPts val="300"/>
              </a:spcBef>
              <a:spcAft>
                <a:spcPts val="0"/>
              </a:spcAft>
              <a:buSzPts val="1500"/>
              <a:buNone/>
            </a:pPr>
            <a:r>
              <a:t/>
            </a:r>
            <a:endParaRPr sz="1500"/>
          </a:p>
        </p:txBody>
      </p:sp>
      <p:pic>
        <p:nvPicPr>
          <p:cNvPr descr="C:\Users\Dan\Dropbox\Office\CS 188\Ketrina Art\CSPs\ConstraintChecking.png" id="170" name="Google Shape;170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29300" y="869066"/>
            <a:ext cx="2628900" cy="204558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Dan\Dropbox\Office\CS 188\Ketrina Art\CSPs\Handbook.png" id="171" name="Google Shape;171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00700" y="3200400"/>
            <a:ext cx="3240602" cy="15001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1"/>
          <p:cNvSpPr txBox="1"/>
          <p:nvPr>
            <p:ph type="title"/>
          </p:nvPr>
        </p:nvSpPr>
        <p:spPr>
          <a:xfrm>
            <a:off x="0" y="-19050"/>
            <a:ext cx="91440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CSP Examples</a:t>
            </a:r>
            <a:endParaRPr/>
          </a:p>
        </p:txBody>
      </p:sp>
      <p:pic>
        <p:nvPicPr>
          <p:cNvPr id="177" name="Google Shape;177;p31"/>
          <p:cNvPicPr preferRelativeResize="0"/>
          <p:nvPr/>
        </p:nvPicPr>
        <p:blipFill rotWithShape="1">
          <a:blip r:embed="rId3">
            <a:alphaModFix/>
          </a:blip>
          <a:srcRect b="0" l="1139" r="0" t="1104"/>
          <a:stretch/>
        </p:blipFill>
        <p:spPr>
          <a:xfrm>
            <a:off x="2343150" y="998939"/>
            <a:ext cx="4514850" cy="37445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2"/>
          <p:cNvSpPr txBox="1"/>
          <p:nvPr>
            <p:ph type="title"/>
          </p:nvPr>
        </p:nvSpPr>
        <p:spPr>
          <a:xfrm>
            <a:off x="0" y="-19050"/>
            <a:ext cx="91440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Example: Map Coloring</a:t>
            </a:r>
            <a:endParaRPr/>
          </a:p>
        </p:txBody>
      </p:sp>
      <p:sp>
        <p:nvSpPr>
          <p:cNvPr id="183" name="Google Shape;183;p32"/>
          <p:cNvSpPr txBox="1"/>
          <p:nvPr>
            <p:ph idx="1" type="body"/>
          </p:nvPr>
        </p:nvSpPr>
        <p:spPr>
          <a:xfrm>
            <a:off x="285750" y="1028700"/>
            <a:ext cx="5029200" cy="35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54000" lvl="0" marL="2540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" sz="1800"/>
              <a:t>Variables:</a:t>
            </a:r>
            <a:endParaRPr/>
          </a:p>
          <a:p>
            <a:pPr indent="-139700" lvl="0" marL="25400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  <a:p>
            <a:pPr indent="-254000" lvl="0" marL="25400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SzPts val="1800"/>
              <a:buChar char="▪"/>
            </a:pPr>
            <a:r>
              <a:rPr lang="en" sz="1800"/>
              <a:t>Domain:</a:t>
            </a:r>
            <a:endParaRPr/>
          </a:p>
          <a:p>
            <a:pPr indent="-139700" lvl="0" marL="25400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  <a:p>
            <a:pPr indent="-254000" lvl="0" marL="25400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SzPts val="1800"/>
              <a:buChar char="▪"/>
            </a:pPr>
            <a:r>
              <a:rPr lang="en" sz="1800"/>
              <a:t>Constraints: adjacent regions must have different colors</a:t>
            </a:r>
            <a:endParaRPr/>
          </a:p>
          <a:p>
            <a:pPr indent="-127000" lvl="1" marL="558800" rtl="0" algn="l">
              <a:lnSpc>
                <a:spcPct val="80000"/>
              </a:lnSpc>
              <a:spcBef>
                <a:spcPts val="300"/>
              </a:spcBef>
              <a:spcAft>
                <a:spcPts val="0"/>
              </a:spcAft>
              <a:buSzPts val="1500"/>
              <a:buNone/>
            </a:pPr>
            <a:r>
              <a:t/>
            </a:r>
            <a:endParaRPr sz="1500"/>
          </a:p>
          <a:p>
            <a:pPr indent="-127000" lvl="1" marL="558800" rtl="0" algn="l">
              <a:lnSpc>
                <a:spcPct val="80000"/>
              </a:lnSpc>
              <a:spcBef>
                <a:spcPts val="300"/>
              </a:spcBef>
              <a:spcAft>
                <a:spcPts val="0"/>
              </a:spcAft>
              <a:buSzPts val="1500"/>
              <a:buNone/>
            </a:pPr>
            <a:r>
              <a:t/>
            </a:r>
            <a:endParaRPr sz="1500"/>
          </a:p>
          <a:p>
            <a:pPr indent="-101600" lvl="1" marL="55880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  <a:p>
            <a:pPr indent="-127000" lvl="1" marL="558800" rtl="0" algn="l">
              <a:lnSpc>
                <a:spcPct val="80000"/>
              </a:lnSpc>
              <a:spcBef>
                <a:spcPts val="300"/>
              </a:spcBef>
              <a:spcAft>
                <a:spcPts val="0"/>
              </a:spcAft>
              <a:buSzPts val="1500"/>
              <a:buNone/>
            </a:pPr>
            <a:r>
              <a:t/>
            </a:r>
            <a:endParaRPr sz="1500"/>
          </a:p>
          <a:p>
            <a:pPr indent="-254000" lvl="0" marL="25400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SzPts val="1800"/>
              <a:buChar char="▪"/>
            </a:pPr>
            <a:r>
              <a:rPr lang="en" sz="1800"/>
              <a:t>Solutions are assignments satisfying all constraints, e.g.:</a:t>
            </a:r>
            <a:endParaRPr/>
          </a:p>
          <a:p>
            <a:pPr indent="-139700" lvl="0" marL="25400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  <a:p>
            <a:pPr indent="-254000" lvl="0" marL="25400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Noto Sans Symbols"/>
              <a:buNone/>
            </a:pPr>
            <a:r>
              <a:rPr lang="en" sz="1800"/>
              <a:t> </a:t>
            </a:r>
            <a:endParaRPr/>
          </a:p>
          <a:p>
            <a:pPr indent="-139700" lvl="0" marL="25400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</p:txBody>
      </p:sp>
      <p:pic>
        <p:nvPicPr>
          <p:cNvPr id="184" name="Google Shape;184;p32"/>
          <p:cNvPicPr preferRelativeResize="0"/>
          <p:nvPr/>
        </p:nvPicPr>
        <p:blipFill rotWithShape="1">
          <a:blip r:embed="rId3">
            <a:alphaModFix/>
          </a:blip>
          <a:srcRect b="0" l="1139" r="0" t="1104"/>
          <a:stretch/>
        </p:blipFill>
        <p:spPr>
          <a:xfrm>
            <a:off x="6306671" y="921124"/>
            <a:ext cx="2265830" cy="187922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xp_fig" id="185" name="Google Shape;185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51956" y="1063349"/>
            <a:ext cx="3211187" cy="1939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xp_fig" id="186" name="Google Shape;186;p3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675709" y="1606295"/>
            <a:ext cx="2267641" cy="22250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xp_fig" id="187" name="Google Shape;187;p3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98794" y="4271405"/>
            <a:ext cx="4487606" cy="47204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xp_fig" id="188" name="Google Shape;188;p3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785242" y="2756648"/>
            <a:ext cx="900808" cy="1679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xp_fig" id="189" name="Google Shape;189;p3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768841" y="3163421"/>
            <a:ext cx="3569640" cy="1945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Dan\Dropbox\Office\CS 188\Ketrina Art\CSPs\MapColoring.png" id="190" name="Google Shape;190;p3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853763" y="3133725"/>
            <a:ext cx="2947337" cy="1552575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32"/>
          <p:cNvSpPr txBox="1"/>
          <p:nvPr/>
        </p:nvSpPr>
        <p:spPr>
          <a:xfrm>
            <a:off x="914400" y="2671719"/>
            <a:ext cx="1428750" cy="30008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Implicit:</a:t>
            </a:r>
            <a:endParaRPr sz="1100"/>
          </a:p>
        </p:txBody>
      </p:sp>
      <p:sp>
        <p:nvSpPr>
          <p:cNvPr id="192" name="Google Shape;192;p32"/>
          <p:cNvSpPr txBox="1"/>
          <p:nvPr/>
        </p:nvSpPr>
        <p:spPr>
          <a:xfrm>
            <a:off x="914400" y="3086100"/>
            <a:ext cx="1028700" cy="30008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Explicit:</a:t>
            </a:r>
            <a:endParaRPr sz="11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3"/>
          <p:cNvSpPr txBox="1"/>
          <p:nvPr>
            <p:ph type="title"/>
          </p:nvPr>
        </p:nvSpPr>
        <p:spPr>
          <a:xfrm>
            <a:off x="0" y="-19050"/>
            <a:ext cx="91440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Example: N-Queens</a:t>
            </a:r>
            <a:endParaRPr/>
          </a:p>
        </p:txBody>
      </p:sp>
      <p:sp>
        <p:nvSpPr>
          <p:cNvPr id="198" name="Google Shape;198;p33"/>
          <p:cNvSpPr txBox="1"/>
          <p:nvPr>
            <p:ph idx="1" type="body"/>
          </p:nvPr>
        </p:nvSpPr>
        <p:spPr>
          <a:xfrm>
            <a:off x="304800" y="1047751"/>
            <a:ext cx="8534400" cy="354687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54000" lvl="0" marL="254000" rtl="0" algn="l"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"/>
              <a:t>Formulation 1:</a:t>
            </a:r>
            <a:endParaRPr/>
          </a:p>
          <a:p>
            <a:pPr indent="-222250" lvl="1" marL="558800" rtl="0" algn="l">
              <a:spcBef>
                <a:spcPts val="400"/>
              </a:spcBef>
              <a:spcAft>
                <a:spcPts val="0"/>
              </a:spcAft>
              <a:buSzPts val="2100"/>
              <a:buChar char="▪"/>
            </a:pPr>
            <a:r>
              <a:rPr lang="en"/>
              <a:t>Variables:</a:t>
            </a:r>
            <a:endParaRPr/>
          </a:p>
          <a:p>
            <a:pPr indent="-222250" lvl="1" marL="558800" rtl="0" algn="l">
              <a:spcBef>
                <a:spcPts val="400"/>
              </a:spcBef>
              <a:spcAft>
                <a:spcPts val="0"/>
              </a:spcAft>
              <a:buSzPts val="2100"/>
              <a:buChar char="▪"/>
            </a:pPr>
            <a:r>
              <a:rPr lang="en"/>
              <a:t>Domain:</a:t>
            </a:r>
            <a:endParaRPr/>
          </a:p>
          <a:p>
            <a:pPr indent="-222250" lvl="1" marL="558800" rtl="0" algn="l">
              <a:spcBef>
                <a:spcPts val="400"/>
              </a:spcBef>
              <a:spcAft>
                <a:spcPts val="0"/>
              </a:spcAft>
              <a:buSzPts val="2100"/>
              <a:buChar char="▪"/>
            </a:pPr>
            <a:r>
              <a:rPr lang="en"/>
              <a:t>Constraints</a:t>
            </a:r>
            <a:endParaRPr/>
          </a:p>
        </p:txBody>
      </p:sp>
      <p:pic>
        <p:nvPicPr>
          <p:cNvPr id="199" name="Google Shape;199;p33"/>
          <p:cNvPicPr preferRelativeResize="0"/>
          <p:nvPr/>
        </p:nvPicPr>
        <p:blipFill rotWithShape="1">
          <a:blip r:embed="rId3">
            <a:alphaModFix/>
          </a:blip>
          <a:srcRect b="14341" l="75101" r="0" t="0"/>
          <a:stretch/>
        </p:blipFill>
        <p:spPr>
          <a:xfrm>
            <a:off x="3943350" y="1143000"/>
            <a:ext cx="1534716" cy="15430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xp_fig" id="200" name="Google Shape;200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15403" y="1976719"/>
            <a:ext cx="640556" cy="24884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xp_fig" id="201" name="Google Shape;201;p3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79276" y="1601672"/>
            <a:ext cx="367903" cy="26074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xp_fig" id="202" name="Google Shape;202;p3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963966" y="3429000"/>
            <a:ext cx="1322784" cy="5286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xp_fig" id="203" name="Google Shape;203;p3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20366" y="3099417"/>
            <a:ext cx="4611439" cy="27243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Dan\Dropbox\Office\CS 188\Ketrina Art\CSPs\NQueens.png" id="204" name="Google Shape;204;p3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860033" y="914400"/>
            <a:ext cx="3283967" cy="17716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xp_fig" id="205" name="Google Shape;205;p3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020366" y="3429000"/>
            <a:ext cx="5251620" cy="9481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dan-berkeley-nlp-v1">
  <a:themeElements>
    <a:clrScheme name="dan-berkeley-nlp-v1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